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dat" ContentType="text/plai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docProps/core.xml" Id="rId3" /><Relationship Type="http://schemas.openxmlformats.org/package/2006/relationships/metadata/thumbnail" Target="docProps/thumbnail.jpeg" Id="rId2" /><Relationship Type="http://schemas.openxmlformats.org/officeDocument/2006/relationships/officeDocument" Target="ppt/presentation.xml" Id="rId1" /><Relationship Type="http://schemas.openxmlformats.org/officeDocument/2006/relationships/extended-properties" Target="docProps/app.xml" Id="rId4" /><Relationship Type="http://schemas.microsoft.com/office/2006/relationships/txt" Target="/udata/data.dat" Id="Rbd4d96152b45455f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374" r:id="rId2"/>
    <p:sldId id="320" r:id="rId3"/>
    <p:sldId id="321" r:id="rId4"/>
    <p:sldId id="258" r:id="rId5"/>
    <p:sldId id="259" r:id="rId6"/>
    <p:sldId id="272" r:id="rId7"/>
    <p:sldId id="271" r:id="rId8"/>
    <p:sldId id="270" r:id="rId9"/>
    <p:sldId id="269" r:id="rId10"/>
    <p:sldId id="268" r:id="rId11"/>
    <p:sldId id="267" r:id="rId12"/>
    <p:sldId id="322" r:id="rId13"/>
    <p:sldId id="266" r:id="rId14"/>
    <p:sldId id="265" r:id="rId15"/>
    <p:sldId id="264" r:id="rId16"/>
    <p:sldId id="262" r:id="rId17"/>
    <p:sldId id="263" r:id="rId18"/>
    <p:sldId id="261" r:id="rId19"/>
    <p:sldId id="274" r:id="rId20"/>
    <p:sldId id="303" r:id="rId21"/>
    <p:sldId id="304" r:id="rId22"/>
    <p:sldId id="343" r:id="rId23"/>
    <p:sldId id="344" r:id="rId24"/>
    <p:sldId id="345" r:id="rId25"/>
    <p:sldId id="346" r:id="rId26"/>
    <p:sldId id="347" r:id="rId27"/>
    <p:sldId id="348" r:id="rId28"/>
    <p:sldId id="349" r:id="rId29"/>
    <p:sldId id="350" r:id="rId30"/>
    <p:sldId id="351" r:id="rId31"/>
    <p:sldId id="352" r:id="rId32"/>
    <p:sldId id="353" r:id="rId33"/>
    <p:sldId id="354" r:id="rId34"/>
    <p:sldId id="355" r:id="rId35"/>
    <p:sldId id="356" r:id="rId36"/>
    <p:sldId id="323" r:id="rId37"/>
    <p:sldId id="324" r:id="rId38"/>
    <p:sldId id="342" r:id="rId39"/>
    <p:sldId id="341" r:id="rId40"/>
    <p:sldId id="326" r:id="rId41"/>
    <p:sldId id="328" r:id="rId42"/>
    <p:sldId id="327" r:id="rId43"/>
    <p:sldId id="376" r:id="rId44"/>
    <p:sldId id="373" r:id="rId45"/>
    <p:sldId id="329" r:id="rId46"/>
    <p:sldId id="357" r:id="rId47"/>
    <p:sldId id="358" r:id="rId48"/>
    <p:sldId id="359" r:id="rId49"/>
    <p:sldId id="360" r:id="rId50"/>
    <p:sldId id="361" r:id="rId51"/>
    <p:sldId id="362" r:id="rId52"/>
    <p:sldId id="363" r:id="rId53"/>
    <p:sldId id="364" r:id="rId54"/>
    <p:sldId id="365" r:id="rId55"/>
    <p:sldId id="366" r:id="rId56"/>
    <p:sldId id="367" r:id="rId57"/>
    <p:sldId id="368" r:id="rId58"/>
    <p:sldId id="369" r:id="rId59"/>
    <p:sldId id="370" r:id="rId60"/>
    <p:sldId id="371" r:id="rId61"/>
    <p:sldId id="372" r:id="rId62"/>
    <p:sldId id="330" r:id="rId63"/>
    <p:sldId id="331" r:id="rId64"/>
    <p:sldId id="276" r:id="rId65"/>
    <p:sldId id="377" r:id="rId66"/>
    <p:sldId id="278" r:id="rId67"/>
    <p:sldId id="284" r:id="rId68"/>
    <p:sldId id="279" r:id="rId69"/>
    <p:sldId id="333" r:id="rId70"/>
    <p:sldId id="281" r:id="rId71"/>
    <p:sldId id="282" r:id="rId72"/>
    <p:sldId id="285" r:id="rId73"/>
    <p:sldId id="286" r:id="rId74"/>
    <p:sldId id="287" r:id="rId75"/>
    <p:sldId id="338" r:id="rId76"/>
    <p:sldId id="339" r:id="rId77"/>
    <p:sldId id="340" r:id="rId78"/>
    <p:sldId id="288" r:id="rId79"/>
    <p:sldId id="334" r:id="rId80"/>
    <p:sldId id="336" r:id="rId81"/>
    <p:sldId id="291" r:id="rId82"/>
    <p:sldId id="337" r:id="rId83"/>
    <p:sldId id="335" r:id="rId84"/>
    <p:sldId id="295" r:id="rId85"/>
    <p:sldId id="296" r:id="rId86"/>
    <p:sldId id="297" r:id="rId87"/>
    <p:sldId id="375" r:id="rId8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1FF"/>
    <a:srgbClr val="2E74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94660"/>
  </p:normalViewPr>
  <p:slideViewPr>
    <p:cSldViewPr snapToGrid="0">
      <p:cViewPr varScale="1">
        <p:scale>
          <a:sx n="83" d="100"/>
          <a:sy n="83" d="100"/>
        </p:scale>
        <p:origin x="65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5C732-9111-4417-BB05-5F7B782B1A97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364CFE-EC0E-4622-A1B6-D9ED50E14C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31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64CFE-EC0E-4622-A1B6-D9ED50E14CF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857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64CFE-EC0E-4622-A1B6-D9ED50E14CF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787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64CFE-EC0E-4622-A1B6-D9ED50E14CF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623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64CFE-EC0E-4622-A1B6-D9ED50E14CF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158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64CFE-EC0E-4622-A1B6-D9ED50E14CF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124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64CFE-EC0E-4622-A1B6-D9ED50E14CF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2504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64CFE-EC0E-4622-A1B6-D9ED50E14CF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601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64CFE-EC0E-4622-A1B6-D9ED50E14CFD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8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F60D1-B6B0-4A7E-8502-34F7A733D7D7}" type="datetime1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520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BBC24-913D-415D-9C8E-E10179F09DFF}" type="datetime1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5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9E499-BDF0-42A4-88C3-1B14B1CDFA3B}" type="datetime1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923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85D2-826B-4D75-B7AF-66C1F0DCEF39}" type="datetime1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979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F1F74-5D48-4504-B23E-76844A31A8A6}" type="datetime1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1646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149DC-EA29-45FC-82BF-171BBB1378DC}" type="datetime1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0998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20D53-6002-4F4A-B3A7-74CA3838F416}" type="datetime1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852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0D01-8F16-43C2-8F06-D2AFF280880C}" type="datetime1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522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FFA0A-9E1E-475D-82A3-1C78C815399C}" type="datetime1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832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207ED-775D-43BF-B202-051FBD3834D3}" type="datetime1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061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0186A-C4C9-43B1-8DA0-93C4181C9395}" type="datetime1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488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5EE54-9E51-4DE0-B7B9-EF48C6BE4443}" type="datetime1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F29BF-5FCA-4413-A1FF-FA92A8AADD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234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2927" y="254490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Moving towards end-to-end </a:t>
            </a:r>
            <a:r>
              <a:rPr lang="en-US" altLang="zh-CN" b="1" dirty="0" smtClean="0">
                <a:solidFill>
                  <a:srgbClr val="C00000"/>
                </a:solidFill>
              </a:rPr>
              <a:t>systems</a:t>
            </a:r>
            <a:br>
              <a:rPr lang="en-US" altLang="zh-CN" b="1" dirty="0" smtClean="0">
                <a:solidFill>
                  <a:srgbClr val="C00000"/>
                </a:solidFill>
              </a:rPr>
            </a:br>
            <a:r>
              <a:rPr lang="en-US" altLang="zh-CN" b="1" dirty="0" smtClean="0">
                <a:solidFill>
                  <a:srgbClr val="C00000"/>
                </a:solidFill>
              </a:rPr>
              <a:t>                       </a:t>
            </a:r>
            <a:r>
              <a:rPr lang="en-US" altLang="zh-CN" b="1" dirty="0" smtClean="0"/>
              <a:t>-</a:t>
            </a:r>
            <a:r>
              <a:rPr lang="en-US" altLang="zh-CN" b="1" dirty="0" smtClean="0">
                <a:solidFill>
                  <a:srgbClr val="C00000"/>
                </a:solidFill>
              </a:rPr>
              <a:t> </a:t>
            </a:r>
            <a:r>
              <a:rPr lang="en-US" altLang="zh-CN" sz="2800" b="1" dirty="0" smtClean="0"/>
              <a:t>Attention </a:t>
            </a:r>
            <a:r>
              <a:rPr lang="en-US" altLang="zh-CN" sz="2800" b="1" dirty="0"/>
              <a:t>Mechanism &amp; </a:t>
            </a:r>
            <a:r>
              <a:rPr lang="en-US" altLang="zh-CN" sz="2800" b="1" dirty="0" err="1"/>
              <a:t>Pretrained</a:t>
            </a:r>
            <a:r>
              <a:rPr lang="en-US" altLang="zh-CN" sz="2800" b="1" dirty="0"/>
              <a:t> </a:t>
            </a:r>
            <a:r>
              <a:rPr lang="en-US" altLang="zh-CN" sz="2800" b="1" dirty="0" smtClean="0"/>
              <a:t>Technic</a:t>
            </a:r>
            <a:endParaRPr lang="zh-CN" altLang="en-US" sz="28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844937" y="4559411"/>
            <a:ext cx="3717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Shared by</a:t>
            </a:r>
            <a:r>
              <a:rPr lang="zh-CN" altLang="en-US" dirty="0" smtClean="0"/>
              <a:t>：庞亮，熊睿彬，郝长盈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2303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1376"/>
          <a:stretch/>
        </p:blipFill>
        <p:spPr>
          <a:xfrm>
            <a:off x="69448" y="104172"/>
            <a:ext cx="12122552" cy="6636499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477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2482" t="851" r="10494" b="7658"/>
          <a:stretch/>
        </p:blipFill>
        <p:spPr>
          <a:xfrm>
            <a:off x="0" y="0"/>
            <a:ext cx="12997824" cy="695059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592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3328" y="235815"/>
            <a:ext cx="10515600" cy="1325563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C00000"/>
                </a:solidFill>
              </a:rPr>
              <a:t>Roadmap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10855" y="2005012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3200" b="1" dirty="0" smtClean="0">
                <a:solidFill>
                  <a:schemeClr val="bg1">
                    <a:lumMod val="50000"/>
                  </a:schemeClr>
                </a:solidFill>
              </a:rPr>
              <a:t>  Language model</a:t>
            </a:r>
          </a:p>
          <a:p>
            <a:r>
              <a:rPr lang="en-US" altLang="zh-CN" sz="3200" b="1" dirty="0" smtClean="0">
                <a:solidFill>
                  <a:srgbClr val="C00000"/>
                </a:solidFill>
              </a:rPr>
              <a:t>  Attention</a:t>
            </a:r>
          </a:p>
          <a:p>
            <a:r>
              <a:rPr lang="en-US" altLang="zh-CN" sz="3200" b="1" dirty="0" smtClean="0">
                <a:solidFill>
                  <a:schemeClr val="bg1">
                    <a:lumMod val="50000"/>
                  </a:schemeClr>
                </a:solidFill>
              </a:rPr>
              <a:t>  Elmo</a:t>
            </a:r>
          </a:p>
          <a:p>
            <a:r>
              <a:rPr lang="en-US" altLang="zh-CN" sz="3200" b="1" dirty="0" smtClean="0">
                <a:solidFill>
                  <a:schemeClr val="bg1">
                    <a:lumMod val="50000"/>
                  </a:schemeClr>
                </a:solidFill>
              </a:rPr>
              <a:t>  Bert</a:t>
            </a:r>
          </a:p>
          <a:p>
            <a:r>
              <a:rPr lang="en-US" altLang="zh-CN" sz="3200" b="1" dirty="0" smtClean="0">
                <a:solidFill>
                  <a:schemeClr val="bg1">
                    <a:lumMod val="50000"/>
                  </a:schemeClr>
                </a:solidFill>
              </a:rPr>
              <a:t>  QA net</a:t>
            </a:r>
            <a:endParaRPr lang="zh-CN" altLang="en-US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59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4070" t="1373" r="7191"/>
          <a:stretch/>
        </p:blipFill>
        <p:spPr>
          <a:xfrm>
            <a:off x="173868" y="0"/>
            <a:ext cx="12072147" cy="6881154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655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792"/>
            <a:ext cx="12192000" cy="630731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77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1073" t="1759" r="4764" b="1"/>
          <a:stretch/>
        </p:blipFill>
        <p:spPr>
          <a:xfrm>
            <a:off x="0" y="138894"/>
            <a:ext cx="12199716" cy="6464071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3496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1977" t="1289" r="3206"/>
          <a:stretch/>
        </p:blipFill>
        <p:spPr>
          <a:xfrm>
            <a:off x="0" y="70750"/>
            <a:ext cx="12211291" cy="678725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743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3602" t="1505" r="5792"/>
          <a:stretch/>
        </p:blipFill>
        <p:spPr>
          <a:xfrm>
            <a:off x="0" y="39978"/>
            <a:ext cx="12130268" cy="6818022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3848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2638" t="1838" r="4513"/>
          <a:stretch/>
        </p:blipFill>
        <p:spPr>
          <a:xfrm>
            <a:off x="-173619" y="-21208"/>
            <a:ext cx="12365620" cy="687920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242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2445" t="1003" r="5618" b="669"/>
          <a:stretch/>
        </p:blipFill>
        <p:spPr>
          <a:xfrm>
            <a:off x="0" y="111706"/>
            <a:ext cx="12188142" cy="6746294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51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3328" y="235815"/>
            <a:ext cx="10515600" cy="1325563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C00000"/>
                </a:solidFill>
              </a:rPr>
              <a:t>Roadmap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10855" y="2005012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3200" b="1" dirty="0" smtClean="0"/>
              <a:t>  Language model</a:t>
            </a:r>
          </a:p>
          <a:p>
            <a:r>
              <a:rPr lang="en-US" altLang="zh-CN" sz="3200" b="1" dirty="0" smtClean="0"/>
              <a:t>  Attention</a:t>
            </a:r>
          </a:p>
          <a:p>
            <a:r>
              <a:rPr lang="en-US" altLang="zh-CN" sz="3200" b="1" dirty="0" smtClean="0"/>
              <a:t>  Elmo</a:t>
            </a:r>
          </a:p>
          <a:p>
            <a:r>
              <a:rPr lang="en-US" altLang="zh-CN" sz="3200" b="1" dirty="0" smtClean="0"/>
              <a:t>  Bert</a:t>
            </a:r>
          </a:p>
          <a:p>
            <a:r>
              <a:rPr lang="en-US" altLang="zh-CN" sz="3200" b="1" dirty="0" smtClean="0"/>
              <a:t>  </a:t>
            </a:r>
            <a:r>
              <a:rPr lang="en-US" altLang="zh-CN" sz="3200" b="1" dirty="0" err="1" smtClean="0"/>
              <a:t>QANet</a:t>
            </a:r>
            <a:endParaRPr lang="zh-CN" altLang="en-US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187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7A1FA73-DFC3-44AA-8FBC-FD01AED44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 Is All You Need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DDFEC4F3-27AD-4036-8902-B451186B9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5993" y="1825625"/>
            <a:ext cx="7500014" cy="435133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82C3B6-6B78-4B62-B6FF-EADD2E9C1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64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7A1FA73-DFC3-44AA-8FBC-FD01AED44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 Is All You Need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82C3B6-6B78-4B62-B6FF-EADD2E9C1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196B156-D035-4FD3-B215-F5E681F073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55628" y="576118"/>
            <a:ext cx="3998172" cy="59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407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7A1FA73-DFC3-44AA-8FBC-FD01AED44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 Is All You Need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82C3B6-6B78-4B62-B6FF-EADD2E9C1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22</a:t>
            </a:fld>
            <a:endParaRPr lang="zh-CN" altLang="en-US" dirty="0"/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D210C39E-2971-4B0B-AC06-19B92E498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3858" y="3906066"/>
            <a:ext cx="4067174" cy="106945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216BE59-D346-497E-B558-520D1D06C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03" y="1609462"/>
            <a:ext cx="3645087" cy="511201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25B7964-1CA6-4103-9D6C-8FB235B5F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287" y="1314138"/>
            <a:ext cx="6076978" cy="138690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F1372F6-95BA-4C06-847A-B8FA136225C4}"/>
              </a:ext>
            </a:extLst>
          </p:cNvPr>
          <p:cNvSpPr txBox="1"/>
          <p:nvPr/>
        </p:nvSpPr>
        <p:spPr>
          <a:xfrm>
            <a:off x="4283575" y="2701046"/>
            <a:ext cx="7908425" cy="1603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pos is the position, and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is the dimension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Chose this function because it would allow the model to easily learn to attend by relative positions</a:t>
            </a:r>
          </a:p>
          <a:p>
            <a:pPr marL="285750" indent="-285750">
              <a:buFontTx/>
              <a:buChar char="-"/>
            </a:pPr>
            <a:endParaRPr lang="en-US" altLang="zh-CN" sz="2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A722DCC-D03F-44F7-8CCB-79879E403A70}"/>
              </a:ext>
            </a:extLst>
          </p:cNvPr>
          <p:cNvSpPr txBox="1"/>
          <p:nvPr/>
        </p:nvSpPr>
        <p:spPr>
          <a:xfrm>
            <a:off x="4283574" y="5218381"/>
            <a:ext cx="7908425" cy="782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PE(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pos+k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 can be represented as a linear function of PE(pos) and PE(k)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5377991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7A1FA73-DFC3-44AA-8FBC-FD01AED44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 Is All You Need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82C3B6-6B78-4B62-B6FF-EADD2E9C1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23</a:t>
            </a:fld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216BE59-D346-497E-B558-520D1D06C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03" y="1609462"/>
            <a:ext cx="3645087" cy="511201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F1372F6-95BA-4C06-847A-B8FA136225C4}"/>
              </a:ext>
            </a:extLst>
          </p:cNvPr>
          <p:cNvSpPr txBox="1"/>
          <p:nvPr/>
        </p:nvSpPr>
        <p:spPr>
          <a:xfrm>
            <a:off x="4142190" y="1583602"/>
            <a:ext cx="7249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Why not using learned positional embeddings  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7B76722-3388-4C67-AC43-BF7767D87D40}"/>
              </a:ext>
            </a:extLst>
          </p:cNvPr>
          <p:cNvGrpSpPr/>
          <p:nvPr/>
        </p:nvGrpSpPr>
        <p:grpSpPr>
          <a:xfrm>
            <a:off x="3566305" y="2315385"/>
            <a:ext cx="8363380" cy="1890696"/>
            <a:chOff x="3566305" y="2315385"/>
            <a:chExt cx="8363380" cy="1890696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33EA342-0456-4782-A4B0-D33564A6C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66305" y="3101124"/>
              <a:ext cx="8363380" cy="1104957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D8C12B4-5E6F-44E9-A106-B74FA51EF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45254" y="2315385"/>
              <a:ext cx="8007762" cy="781090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CB54CCA5-04D1-4F0A-A03E-667139942382}"/>
              </a:ext>
            </a:extLst>
          </p:cNvPr>
          <p:cNvSpPr txBox="1"/>
          <p:nvPr/>
        </p:nvSpPr>
        <p:spPr>
          <a:xfrm>
            <a:off x="3824312" y="4462397"/>
            <a:ext cx="80200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zh-CN" sz="2800" dirty="0"/>
              <a:t>two versions produced nearly identical results</a:t>
            </a:r>
          </a:p>
          <a:p>
            <a:pPr marL="457200" indent="-457200">
              <a:buFontTx/>
              <a:buChar char="-"/>
            </a:pPr>
            <a:r>
              <a:rPr lang="en-US" altLang="zh-CN" sz="2800" dirty="0"/>
              <a:t>Sinusoids may allow the model to extrapolate to sequence lengths longer than the ones encountered during training.</a:t>
            </a:r>
          </a:p>
        </p:txBody>
      </p:sp>
    </p:spTree>
    <p:extLst>
      <p:ext uri="{BB962C8B-B14F-4D97-AF65-F5344CB8AC3E}">
        <p14:creationId xmlns:p14="http://schemas.microsoft.com/office/powerpoint/2010/main" val="3860452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7A1FA73-DFC3-44AA-8FBC-FD01AED44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 Is All You Need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82C3B6-6B78-4B62-B6FF-EADD2E9C1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EEC009-E718-433F-9B99-7FDBDA84E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45DCA19-0F23-4D37-910B-79461307F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82" y="1560256"/>
            <a:ext cx="11373435" cy="497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52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7A1FA73-DFC3-44AA-8FBC-FD01AED44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 Is All You Need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82C3B6-6B78-4B62-B6FF-EADD2E9C1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EEC009-E718-433F-9B99-7FDBDA84E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5B198D7-BBEA-4288-B40E-27D388F80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11" y="1529313"/>
            <a:ext cx="11335333" cy="473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857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7A1FA73-DFC3-44AA-8FBC-FD01AED44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 Is All You Need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82C3B6-6B78-4B62-B6FF-EADD2E9C1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EA1FE36B-70DF-4AB5-830E-1E61626A43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01661" y="1983179"/>
            <a:ext cx="1225613" cy="36712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8C7A320-5457-4E2D-AB42-75C1D03B2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153" y="1425541"/>
            <a:ext cx="4051508" cy="455318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10D5793-84E9-44D8-8BAD-5318D9396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728" y="1523902"/>
            <a:ext cx="4134062" cy="381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7A1FA73-DFC3-44AA-8FBC-FD01AED44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 Is All You Need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82C3B6-6B78-4B62-B6FF-EADD2E9C1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EEC009-E718-433F-9B99-7FDBDA84E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F72A928-C54D-47F8-850E-1EF5DCC68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85" y="1448463"/>
            <a:ext cx="11271829" cy="510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184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7A1FA73-DFC3-44AA-8FBC-FD01AED44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 Is All You Need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82C3B6-6B78-4B62-B6FF-EADD2E9C1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2" name="内容占位符 1">
            <a:extLst>
              <a:ext uri="{FF2B5EF4-FFF2-40B4-BE49-F238E27FC236}">
                <a16:creationId xmlns:a16="http://schemas.microsoft.com/office/drawing/2014/main" id="{3C28DB4E-A081-4978-B5CF-E06D70295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477" y="1359400"/>
            <a:ext cx="11357548" cy="499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523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7A1FA73-DFC3-44AA-8FBC-FD01AED44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 Is All You Need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82C3B6-6B78-4B62-B6FF-EADD2E9C1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29</a:t>
            </a:fld>
            <a:endParaRPr lang="zh-CN" altLang="en-US" dirty="0"/>
          </a:p>
        </p:txBody>
      </p:sp>
      <p:pic>
        <p:nvPicPr>
          <p:cNvPr id="9" name="内容占位符 5">
            <a:extLst>
              <a:ext uri="{FF2B5EF4-FFF2-40B4-BE49-F238E27FC236}">
                <a16:creationId xmlns:a16="http://schemas.microsoft.com/office/drawing/2014/main" id="{74350903-BD74-47FE-867A-EA7F27CA0D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3384" y="1616220"/>
            <a:ext cx="2917659" cy="435133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2DB7DE3-CB52-4AE5-96A3-3599C30A17AB}"/>
              </a:ext>
            </a:extLst>
          </p:cNvPr>
          <p:cNvSpPr txBox="1"/>
          <p:nvPr/>
        </p:nvSpPr>
        <p:spPr>
          <a:xfrm>
            <a:off x="437872" y="1354610"/>
            <a:ext cx="7249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2E74B4"/>
                </a:solidFill>
              </a:rPr>
              <a:t>Add &amp; Norm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44FD2B6-570D-476E-AAFF-77E648581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028" y="1847990"/>
            <a:ext cx="4602336" cy="388779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D770DB0-7BD4-4F48-8ADF-7BCB7B212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2204" y="1761673"/>
            <a:ext cx="3179326" cy="48710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7FDC1E3-C0A9-4501-AE96-1CC57B5C02F6}"/>
              </a:ext>
            </a:extLst>
          </p:cNvPr>
          <p:cNvSpPr txBox="1"/>
          <p:nvPr/>
        </p:nvSpPr>
        <p:spPr>
          <a:xfrm rot="10800000" flipV="1">
            <a:off x="8145837" y="2005224"/>
            <a:ext cx="3985667" cy="3611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Residual connection is employed around each of the two sub-layers, followed by layer normalization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By introducing residual connections, deeper model can be </a:t>
            </a:r>
            <a:r>
              <a:rPr lang="en-US" altLang="zh-CN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builded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Layernorm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is much faster than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Batchnorm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192361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3328" y="235815"/>
            <a:ext cx="10515600" cy="1325563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C00000"/>
                </a:solidFill>
              </a:rPr>
              <a:t>Roadmap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10855" y="2005012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3200" b="1" dirty="0" smtClean="0">
                <a:solidFill>
                  <a:srgbClr val="C00000"/>
                </a:solidFill>
              </a:rPr>
              <a:t>  Language model</a:t>
            </a:r>
          </a:p>
          <a:p>
            <a:r>
              <a:rPr lang="en-US" altLang="zh-CN" sz="3200" b="1" dirty="0" smtClean="0">
                <a:solidFill>
                  <a:schemeClr val="bg1">
                    <a:lumMod val="50000"/>
                  </a:schemeClr>
                </a:solidFill>
              </a:rPr>
              <a:t>  Attention</a:t>
            </a:r>
          </a:p>
          <a:p>
            <a:r>
              <a:rPr lang="en-US" altLang="zh-CN" sz="3200" b="1" dirty="0" smtClean="0">
                <a:solidFill>
                  <a:schemeClr val="bg1">
                    <a:lumMod val="50000"/>
                  </a:schemeClr>
                </a:solidFill>
              </a:rPr>
              <a:t>  Elmo</a:t>
            </a:r>
          </a:p>
          <a:p>
            <a:r>
              <a:rPr lang="en-US" altLang="zh-CN" sz="3200" b="1" dirty="0" smtClean="0">
                <a:solidFill>
                  <a:schemeClr val="bg1">
                    <a:lumMod val="50000"/>
                  </a:schemeClr>
                </a:solidFill>
              </a:rPr>
              <a:t>  Bert</a:t>
            </a:r>
          </a:p>
          <a:p>
            <a:r>
              <a:rPr lang="en-US" altLang="zh-CN" sz="3200" b="1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altLang="zh-CN" sz="3200" b="1" dirty="0" err="1" smtClean="0">
                <a:solidFill>
                  <a:schemeClr val="bg1">
                    <a:lumMod val="50000"/>
                  </a:schemeClr>
                </a:solidFill>
              </a:rPr>
              <a:t>QANet</a:t>
            </a:r>
            <a:endParaRPr lang="zh-CN" altLang="en-US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13068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7A1FA73-DFC3-44AA-8FBC-FD01AED44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 Is All You Need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82C3B6-6B78-4B62-B6FF-EADD2E9C1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9" name="内容占位符 5">
            <a:extLst>
              <a:ext uri="{FF2B5EF4-FFF2-40B4-BE49-F238E27FC236}">
                <a16:creationId xmlns:a16="http://schemas.microsoft.com/office/drawing/2014/main" id="{74350903-BD74-47FE-867A-EA7F27CA0D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3384" y="1616220"/>
            <a:ext cx="2917659" cy="435133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2DB7DE3-CB52-4AE5-96A3-3599C30A17AB}"/>
              </a:ext>
            </a:extLst>
          </p:cNvPr>
          <p:cNvSpPr txBox="1"/>
          <p:nvPr/>
        </p:nvSpPr>
        <p:spPr>
          <a:xfrm>
            <a:off x="335006" y="1354610"/>
            <a:ext cx="7249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2E74B4"/>
                </a:solidFill>
              </a:rPr>
              <a:t>Masked Multi-Head Attention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F9FA7AA-0221-43AB-90E6-DE991896F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839" y="2769804"/>
            <a:ext cx="3613336" cy="31053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6D1ADBD-DF19-431D-B96F-4D6A796A8BAD}"/>
              </a:ext>
            </a:extLst>
          </p:cNvPr>
          <p:cNvSpPr txBox="1"/>
          <p:nvPr/>
        </p:nvSpPr>
        <p:spPr>
          <a:xfrm rot="10800000" flipV="1">
            <a:off x="5366882" y="1423097"/>
            <a:ext cx="6585158" cy="14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 decoder, the auto-regressive property need to be preserved by preventing leftward information flow.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Solution: Mask</a:t>
            </a:r>
          </a:p>
          <a:p>
            <a:pPr>
              <a:lnSpc>
                <a:spcPct val="130000"/>
              </a:lnSpc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768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7A1FA73-DFC3-44AA-8FBC-FD01AED44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 Is All You Need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82C3B6-6B78-4B62-B6FF-EADD2E9C1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DBCCEEE-D5F0-4726-A229-15A408231A78}"/>
              </a:ext>
            </a:extLst>
          </p:cNvPr>
          <p:cNvSpPr txBox="1"/>
          <p:nvPr/>
        </p:nvSpPr>
        <p:spPr>
          <a:xfrm>
            <a:off x="938299" y="1429078"/>
            <a:ext cx="7249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Why self-attention ?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46BCF35-B119-49B3-91FC-662A6F8C9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33599"/>
            <a:ext cx="8382408" cy="259080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08B6123-D2E9-4251-81C6-2352B3A61871}"/>
              </a:ext>
            </a:extLst>
          </p:cNvPr>
          <p:cNvSpPr txBox="1"/>
          <p:nvPr/>
        </p:nvSpPr>
        <p:spPr>
          <a:xfrm>
            <a:off x="838200" y="5167312"/>
            <a:ext cx="9309100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Long dependency: self-attention layer connects all positions with a constant number of sequentially executed operations.</a:t>
            </a:r>
          </a:p>
        </p:txBody>
      </p:sp>
    </p:spTree>
    <p:extLst>
      <p:ext uri="{BB962C8B-B14F-4D97-AF65-F5344CB8AC3E}">
        <p14:creationId xmlns:p14="http://schemas.microsoft.com/office/powerpoint/2010/main" val="14582969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7A1FA73-DFC3-44AA-8FBC-FD01AED44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 Is All You Need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82C3B6-6B78-4B62-B6FF-EADD2E9C1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DBCCEEE-D5F0-4726-A229-15A408231A78}"/>
              </a:ext>
            </a:extLst>
          </p:cNvPr>
          <p:cNvSpPr txBox="1"/>
          <p:nvPr/>
        </p:nvSpPr>
        <p:spPr>
          <a:xfrm>
            <a:off x="938299" y="1429078"/>
            <a:ext cx="7249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Why self-attention ?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46BCF35-B119-49B3-91FC-662A6F8C9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33599"/>
            <a:ext cx="8382408" cy="259080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08B6123-D2E9-4251-81C6-2352B3A61871}"/>
              </a:ext>
            </a:extLst>
          </p:cNvPr>
          <p:cNvSpPr txBox="1"/>
          <p:nvPr/>
        </p:nvSpPr>
        <p:spPr>
          <a:xfrm>
            <a:off x="927100" y="4905702"/>
            <a:ext cx="9309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 </a:t>
            </a:r>
            <a:endParaRPr lang="en-US" altLang="zh-CN" sz="2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EC406C-C1C7-4601-8CDD-E7F90A6088D5}"/>
              </a:ext>
            </a:extLst>
          </p:cNvPr>
          <p:cNvSpPr txBox="1"/>
          <p:nvPr/>
        </p:nvSpPr>
        <p:spPr>
          <a:xfrm>
            <a:off x="838200" y="5167312"/>
            <a:ext cx="9309100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Parallelization: Encoder is natural parallel, the decoder can be parallel in the training stage. </a:t>
            </a:r>
          </a:p>
        </p:txBody>
      </p:sp>
    </p:spTree>
    <p:extLst>
      <p:ext uri="{BB962C8B-B14F-4D97-AF65-F5344CB8AC3E}">
        <p14:creationId xmlns:p14="http://schemas.microsoft.com/office/powerpoint/2010/main" val="523129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7A1FA73-DFC3-44AA-8FBC-FD01AED44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 Is All You Need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82C3B6-6B78-4B62-B6FF-EADD2E9C1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DBCCEEE-D5F0-4726-A229-15A408231A78}"/>
              </a:ext>
            </a:extLst>
          </p:cNvPr>
          <p:cNvSpPr txBox="1"/>
          <p:nvPr/>
        </p:nvSpPr>
        <p:spPr>
          <a:xfrm>
            <a:off x="938299" y="1429078"/>
            <a:ext cx="7249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Why self-attention ?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46BCF35-B119-49B3-91FC-662A6F8C9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33599"/>
            <a:ext cx="8382408" cy="259080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08B6123-D2E9-4251-81C6-2352B3A61871}"/>
              </a:ext>
            </a:extLst>
          </p:cNvPr>
          <p:cNvSpPr txBox="1"/>
          <p:nvPr/>
        </p:nvSpPr>
        <p:spPr>
          <a:xfrm>
            <a:off x="927100" y="4905702"/>
            <a:ext cx="9309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 </a:t>
            </a:r>
            <a:endParaRPr lang="en-US" altLang="zh-CN" sz="2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EC406C-C1C7-4601-8CDD-E7F90A6088D5}"/>
              </a:ext>
            </a:extLst>
          </p:cNvPr>
          <p:cNvSpPr txBox="1"/>
          <p:nvPr/>
        </p:nvSpPr>
        <p:spPr>
          <a:xfrm>
            <a:off x="838200" y="5167312"/>
            <a:ext cx="9309100" cy="1502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Computational Complexity:  When the sequence length n is smaller than the representation dimensionality d,  self-attention is faster.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Restricted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Self-Attention: considering only a neighborhood of size r. It reduce the computational complexity, but increase the maximum path length.</a:t>
            </a:r>
          </a:p>
        </p:txBody>
      </p:sp>
    </p:spTree>
    <p:extLst>
      <p:ext uri="{BB962C8B-B14F-4D97-AF65-F5344CB8AC3E}">
        <p14:creationId xmlns:p14="http://schemas.microsoft.com/office/powerpoint/2010/main" val="1067955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7A1FA73-DFC3-44AA-8FBC-FD01AED44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 Is All You Need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82C3B6-6B78-4B62-B6FF-EADD2E9C1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DBCCEEE-D5F0-4726-A229-15A408231A78}"/>
              </a:ext>
            </a:extLst>
          </p:cNvPr>
          <p:cNvSpPr txBox="1"/>
          <p:nvPr/>
        </p:nvSpPr>
        <p:spPr>
          <a:xfrm>
            <a:off x="938299" y="1429078"/>
            <a:ext cx="7249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Experiment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FDE248E-06A7-4C74-92D3-02B3AC943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41714"/>
            <a:ext cx="9276820" cy="421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2745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7A1FA73-DFC3-44AA-8FBC-FD01AED44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 Is All You Need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82C3B6-6B78-4B62-B6FF-EADD2E9C1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DBCCEEE-D5F0-4726-A229-15A408231A78}"/>
              </a:ext>
            </a:extLst>
          </p:cNvPr>
          <p:cNvSpPr txBox="1"/>
          <p:nvPr/>
        </p:nvSpPr>
        <p:spPr>
          <a:xfrm>
            <a:off x="938299" y="1429078"/>
            <a:ext cx="7249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Conclusion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C152544-A06D-4880-87FD-65EB0767413D}"/>
              </a:ext>
            </a:extLst>
          </p:cNvPr>
          <p:cNvSpPr txBox="1"/>
          <p:nvPr/>
        </p:nvSpPr>
        <p:spPr>
          <a:xfrm>
            <a:off x="938298" y="1952298"/>
            <a:ext cx="11448965" cy="2973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Advantages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Learn long dependency easier than other model.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Efficient training.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Deeper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model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can be constructed cause the residual connection.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There is no problem of overlapping information that may exist within the RNN</a:t>
            </a: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Disadvantages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Maybe not “attention is all you need”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DBCCEEE-D5F0-4726-A229-15A408231A78}"/>
              </a:ext>
            </a:extLst>
          </p:cNvPr>
          <p:cNvSpPr txBox="1"/>
          <p:nvPr/>
        </p:nvSpPr>
        <p:spPr>
          <a:xfrm>
            <a:off x="938299" y="4925420"/>
            <a:ext cx="7249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Think about</a:t>
            </a:r>
            <a:endParaRPr lang="en-US" altLang="zh-CN" sz="2800" dirty="0"/>
          </a:p>
        </p:txBody>
      </p:sp>
      <p:sp>
        <p:nvSpPr>
          <p:cNvPr id="2" name="矩形 1"/>
          <p:cNvSpPr/>
          <p:nvPr/>
        </p:nvSpPr>
        <p:spPr>
          <a:xfrm>
            <a:off x="938298" y="5453388"/>
            <a:ext cx="5053819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What does attention mechanism learn ?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38298" y="5905820"/>
            <a:ext cx="4224298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Why do we need self attention ?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17790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3328" y="235815"/>
            <a:ext cx="10515600" cy="1325563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C00000"/>
                </a:solidFill>
              </a:rPr>
              <a:t>Roadmap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10855" y="2005012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3200" b="1" dirty="0" smtClean="0">
                <a:solidFill>
                  <a:schemeClr val="bg1">
                    <a:lumMod val="50000"/>
                  </a:schemeClr>
                </a:solidFill>
              </a:rPr>
              <a:t>  Language model</a:t>
            </a:r>
          </a:p>
          <a:p>
            <a:r>
              <a:rPr lang="en-US" altLang="zh-CN" sz="3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3200" b="1" dirty="0" smtClean="0">
                <a:solidFill>
                  <a:schemeClr val="bg1">
                    <a:lumMod val="50000"/>
                  </a:schemeClr>
                </a:solidFill>
              </a:rPr>
              <a:t> Attention</a:t>
            </a:r>
          </a:p>
          <a:p>
            <a:r>
              <a:rPr lang="en-US" altLang="zh-CN" sz="3200" b="1" dirty="0" smtClean="0">
                <a:solidFill>
                  <a:srgbClr val="C00000"/>
                </a:solidFill>
              </a:rPr>
              <a:t>  Elmo</a:t>
            </a:r>
          </a:p>
          <a:p>
            <a:r>
              <a:rPr lang="en-US" altLang="zh-CN" sz="3200" b="1" dirty="0" smtClean="0">
                <a:solidFill>
                  <a:schemeClr val="bg1">
                    <a:lumMod val="50000"/>
                  </a:schemeClr>
                </a:solidFill>
              </a:rPr>
              <a:t>  Bert</a:t>
            </a:r>
          </a:p>
          <a:p>
            <a:r>
              <a:rPr lang="en-US" altLang="zh-CN" sz="3200" b="1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altLang="zh-CN" sz="3200" b="1" dirty="0" err="1" smtClean="0">
                <a:solidFill>
                  <a:schemeClr val="bg1">
                    <a:lumMod val="50000"/>
                  </a:schemeClr>
                </a:solidFill>
              </a:rPr>
              <a:t>QANet</a:t>
            </a:r>
            <a:endParaRPr lang="zh-CN" altLang="en-US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3041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</a:rPr>
              <a:t>Deep contextualized word representations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37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672079" y="1429078"/>
            <a:ext cx="73324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err="1"/>
              <a:t>ELMo</a:t>
            </a:r>
            <a:r>
              <a:rPr lang="en-US" altLang="zh-CN" sz="2800" b="1" dirty="0"/>
              <a:t> (</a:t>
            </a:r>
            <a:r>
              <a:rPr lang="en-US" altLang="zh-CN" sz="2800" b="1" dirty="0" err="1"/>
              <a:t>Embeddings</a:t>
            </a:r>
            <a:r>
              <a:rPr lang="en-US" altLang="zh-CN" sz="2800" b="1" dirty="0"/>
              <a:t> from Language Models)</a:t>
            </a:r>
            <a:endParaRPr lang="zh-CN" altLang="en-US" sz="2800" b="1" dirty="0"/>
          </a:p>
        </p:txBody>
      </p:sp>
      <p:sp>
        <p:nvSpPr>
          <p:cNvPr id="6" name="矩形 5"/>
          <p:cNvSpPr/>
          <p:nvPr/>
        </p:nvSpPr>
        <p:spPr>
          <a:xfrm>
            <a:off x="6310932" y="2071316"/>
            <a:ext cx="46538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1A1A1A"/>
                </a:solidFill>
              </a:rPr>
              <a:t>2018</a:t>
            </a:r>
            <a:r>
              <a:rPr lang="zh-CN" altLang="en-US" sz="2000" b="1" dirty="0">
                <a:solidFill>
                  <a:srgbClr val="1A1A1A"/>
                </a:solidFill>
              </a:rPr>
              <a:t> </a:t>
            </a:r>
            <a:r>
              <a:rPr lang="en-US" altLang="zh-CN" sz="2000" b="1" dirty="0">
                <a:solidFill>
                  <a:srgbClr val="1A1A1A"/>
                </a:solidFill>
              </a:rPr>
              <a:t>NAACL</a:t>
            </a:r>
            <a:r>
              <a:rPr lang="zh-CN" altLang="en-US" sz="2000" b="1" dirty="0">
                <a:solidFill>
                  <a:srgbClr val="1A1A1A"/>
                </a:solidFill>
              </a:rPr>
              <a:t> </a:t>
            </a:r>
            <a:r>
              <a:rPr lang="en-US" altLang="zh-CN" sz="2000" b="1" dirty="0">
                <a:solidFill>
                  <a:srgbClr val="1A1A1A"/>
                </a:solidFill>
              </a:rPr>
              <a:t>outstanding paper award</a:t>
            </a:r>
            <a:endParaRPr lang="zh-CN" altLang="en-US" sz="2000" dirty="0"/>
          </a:p>
        </p:txBody>
      </p:sp>
      <p:sp>
        <p:nvSpPr>
          <p:cNvPr id="7" name="矩形 6"/>
          <p:cNvSpPr/>
          <p:nvPr/>
        </p:nvSpPr>
        <p:spPr>
          <a:xfrm>
            <a:off x="838199" y="2890394"/>
            <a:ext cx="1092066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Propose a new deep </a:t>
            </a:r>
            <a:r>
              <a:rPr lang="en-US" altLang="zh-CN" sz="2400" dirty="0"/>
              <a:t>contextualized word representation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models both</a:t>
            </a:r>
          </a:p>
          <a:p>
            <a:r>
              <a:rPr lang="en-US" altLang="zh-CN" sz="2400" dirty="0"/>
              <a:t>    (1) complex characteristics of word use (e.g., syntax and semantics), and </a:t>
            </a:r>
          </a:p>
          <a:p>
            <a:r>
              <a:rPr lang="en-US" altLang="zh-CN" sz="2400" dirty="0"/>
              <a:t>    (2) how these uses vary across linguistic contexts (i.e., to model polysemy)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word vectors are learned </a:t>
            </a:r>
            <a:r>
              <a:rPr lang="en-US" altLang="zh-CN" sz="2400" b="1" dirty="0">
                <a:solidFill>
                  <a:srgbClr val="0070C0"/>
                </a:solidFill>
              </a:rPr>
              <a:t>functions of the internal states </a:t>
            </a:r>
            <a:r>
              <a:rPr lang="en-US" altLang="zh-CN" sz="2400" dirty="0"/>
              <a:t>of a deep bidirectional language model, which is </a:t>
            </a:r>
            <a:r>
              <a:rPr lang="en-US" altLang="zh-CN" sz="2400" dirty="0" err="1"/>
              <a:t>pretrained</a:t>
            </a:r>
            <a:r>
              <a:rPr lang="en-US" altLang="zh-CN" sz="2400" dirty="0"/>
              <a:t> on a large text corpus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c</a:t>
            </a:r>
            <a:r>
              <a:rPr lang="en-US" altLang="zh-CN" sz="2400" dirty="0" smtClean="0"/>
              <a:t>an improve existing neural models in various NLP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c</a:t>
            </a:r>
            <a:r>
              <a:rPr lang="en-US" altLang="zh-CN" sz="2400" dirty="0" smtClean="0"/>
              <a:t>an capture more abstract linguistic characteristics in the higher lever of layers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942494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58090" y="987704"/>
            <a:ext cx="105386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rgbClr val="C00000"/>
                </a:solidFill>
              </a:rPr>
              <a:t>Example  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27" y="1797906"/>
            <a:ext cx="10555704" cy="3758114"/>
          </a:xfrm>
          <a:prstGeom prst="rect">
            <a:avLst/>
          </a:prstGeom>
        </p:spPr>
      </p:pic>
      <p:sp>
        <p:nvSpPr>
          <p:cNvPr id="5" name="椭圆形标注 4"/>
          <p:cNvSpPr/>
          <p:nvPr/>
        </p:nvSpPr>
        <p:spPr>
          <a:xfrm>
            <a:off x="8470232" y="737937"/>
            <a:ext cx="2454442" cy="1345047"/>
          </a:xfrm>
          <a:prstGeom prst="wedgeEllipseCallout">
            <a:avLst>
              <a:gd name="adj1" fmla="val -37500"/>
              <a:gd name="adj2" fmla="val 718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604808" y="1114360"/>
            <a:ext cx="2319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Glove mostly learns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Sport-related context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椭圆形标注 9"/>
          <p:cNvSpPr/>
          <p:nvPr/>
        </p:nvSpPr>
        <p:spPr>
          <a:xfrm>
            <a:off x="8470231" y="5593164"/>
            <a:ext cx="3297621" cy="1032225"/>
          </a:xfrm>
          <a:prstGeom prst="wedgeEllipseCallout">
            <a:avLst>
              <a:gd name="adj1" fmla="val -31657"/>
              <a:gd name="adj2" fmla="val -819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8604808" y="5785666"/>
            <a:ext cx="3163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Elmo can distinguish the word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Sense based on the context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5439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58090" y="987704"/>
            <a:ext cx="105386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C00000"/>
                </a:solidFill>
              </a:rPr>
              <a:t>Bidirectional language models  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599" y="1918230"/>
            <a:ext cx="6114470" cy="106574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599" y="2983972"/>
            <a:ext cx="6520866" cy="10374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599" y="4049714"/>
            <a:ext cx="6815423" cy="168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685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1174" r="8222"/>
          <a:stretch/>
        </p:blipFill>
        <p:spPr>
          <a:xfrm>
            <a:off x="0" y="36769"/>
            <a:ext cx="12188142" cy="6821231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126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090" y="1460216"/>
            <a:ext cx="4888346" cy="894742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58090" y="987704"/>
            <a:ext cx="105386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 err="1">
                <a:solidFill>
                  <a:srgbClr val="C00000"/>
                </a:solidFill>
              </a:rPr>
              <a:t>ELMo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90" y="2499276"/>
            <a:ext cx="5138596" cy="80237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090" y="3683704"/>
            <a:ext cx="6355860" cy="27135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293" y="3308932"/>
            <a:ext cx="10188286" cy="33923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7"/>
          <a:srcRect b="45237"/>
          <a:stretch/>
        </p:blipFill>
        <p:spPr>
          <a:xfrm>
            <a:off x="6391275" y="1473467"/>
            <a:ext cx="4730318" cy="16037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7020" y="3663537"/>
            <a:ext cx="2309090" cy="258546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 flipV="1">
            <a:off x="4017818" y="3922084"/>
            <a:ext cx="1191491" cy="333538"/>
          </a:xfrm>
          <a:prstGeom prst="straightConnector1">
            <a:avLst/>
          </a:prstGeom>
          <a:ln>
            <a:solidFill>
              <a:srgbClr val="00A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08513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58090" y="987704"/>
            <a:ext cx="105386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C00000"/>
                </a:solidFill>
              </a:rPr>
              <a:t>Evaluation on</a:t>
            </a:r>
            <a:r>
              <a:rPr lang="en-US" altLang="zh-CN" sz="2800" dirty="0" smtClean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supervised NLP tasks  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923634" y="1569344"/>
            <a:ext cx="90608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1A1A1A"/>
                </a:solidFill>
                <a:latin typeface="+mn-ea"/>
              </a:rPr>
              <a:t>Question </a:t>
            </a:r>
            <a:r>
              <a:rPr lang="en-US" altLang="zh-CN" sz="2400" dirty="0" smtClean="0">
                <a:solidFill>
                  <a:srgbClr val="1A1A1A"/>
                </a:solidFill>
                <a:latin typeface="+mn-ea"/>
              </a:rPr>
              <a:t>answering, </a:t>
            </a:r>
            <a:r>
              <a:rPr lang="en-US" altLang="zh-CN" sz="2400" dirty="0" smtClean="0">
                <a:solidFill>
                  <a:srgbClr val="1A1A1A"/>
                </a:solidFill>
              </a:rPr>
              <a:t>Textual entailment, </a:t>
            </a:r>
            <a:r>
              <a:rPr lang="en-US" altLang="zh-CN" sz="2400" dirty="0">
                <a:solidFill>
                  <a:srgbClr val="1A1A1A"/>
                </a:solidFill>
              </a:rPr>
              <a:t>Semantic role </a:t>
            </a:r>
            <a:r>
              <a:rPr lang="en-US" altLang="zh-CN" sz="2400" dirty="0" smtClean="0">
                <a:solidFill>
                  <a:srgbClr val="1A1A1A"/>
                </a:solidFill>
              </a:rPr>
              <a:t>labeling</a:t>
            </a:r>
            <a:endParaRPr lang="en-US" altLang="zh-CN" sz="2400" dirty="0">
              <a:latin typeface="+mn-ea"/>
            </a:endParaRPr>
          </a:p>
          <a:p>
            <a:r>
              <a:rPr lang="en-US" altLang="zh-CN" sz="2400" dirty="0" err="1">
                <a:solidFill>
                  <a:srgbClr val="1A1A1A"/>
                </a:solidFill>
              </a:rPr>
              <a:t>Coreference</a:t>
            </a:r>
            <a:r>
              <a:rPr lang="en-US" altLang="zh-CN" sz="2400" dirty="0">
                <a:solidFill>
                  <a:srgbClr val="1A1A1A"/>
                </a:solidFill>
              </a:rPr>
              <a:t> </a:t>
            </a:r>
            <a:r>
              <a:rPr lang="en-US" altLang="zh-CN" sz="2400" dirty="0" smtClean="0">
                <a:solidFill>
                  <a:srgbClr val="1A1A1A"/>
                </a:solidFill>
              </a:rPr>
              <a:t>resolution, </a:t>
            </a:r>
            <a:r>
              <a:rPr lang="en-US" altLang="zh-CN" sz="2400" dirty="0">
                <a:solidFill>
                  <a:srgbClr val="1A1A1A"/>
                </a:solidFill>
              </a:rPr>
              <a:t>Named entity </a:t>
            </a:r>
            <a:r>
              <a:rPr lang="en-US" altLang="zh-CN" sz="2400" dirty="0" smtClean="0">
                <a:solidFill>
                  <a:srgbClr val="1A1A1A"/>
                </a:solidFill>
              </a:rPr>
              <a:t>extraction, </a:t>
            </a:r>
            <a:r>
              <a:rPr lang="en-US" altLang="zh-CN" sz="2400" dirty="0">
                <a:solidFill>
                  <a:srgbClr val="1A1A1A"/>
                </a:solidFill>
              </a:rPr>
              <a:t>Sentiment </a:t>
            </a:r>
            <a:r>
              <a:rPr lang="en-US" altLang="zh-CN" sz="2400" dirty="0" smtClean="0">
                <a:solidFill>
                  <a:srgbClr val="1A1A1A"/>
                </a:solidFill>
              </a:rPr>
              <a:t>analysis</a:t>
            </a:r>
            <a:endParaRPr lang="zh-CN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923637" y="5374235"/>
            <a:ext cx="102731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In every task considered, simply </a:t>
            </a:r>
            <a:r>
              <a:rPr lang="en-US" altLang="zh-CN" sz="2400" dirty="0">
                <a:solidFill>
                  <a:srgbClr val="0070C0"/>
                </a:solidFill>
              </a:rPr>
              <a:t>adding </a:t>
            </a:r>
            <a:r>
              <a:rPr lang="en-US" altLang="zh-CN" sz="2400" dirty="0" err="1">
                <a:solidFill>
                  <a:srgbClr val="0070C0"/>
                </a:solidFill>
              </a:rPr>
              <a:t>ELMo</a:t>
            </a:r>
            <a:r>
              <a:rPr lang="en-US" altLang="zh-CN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/>
              <a:t>establishes a new </a:t>
            </a:r>
          </a:p>
          <a:p>
            <a:r>
              <a:rPr lang="en-US" altLang="zh-CN" sz="2400" dirty="0"/>
              <a:t>state-of-the-art result.</a:t>
            </a: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61" y="2508903"/>
            <a:ext cx="9365672" cy="275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287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58090" y="987704"/>
            <a:ext cx="105386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rgbClr val="C00000"/>
                </a:solidFill>
              </a:rPr>
              <a:t>Where to include Elmo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09072" y="2012939"/>
            <a:ext cx="105386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346" y="2012939"/>
            <a:ext cx="2235200" cy="42752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306454" y="1995867"/>
            <a:ext cx="28332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                             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728" y="2023760"/>
            <a:ext cx="2235200" cy="42225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2976619"/>
            <a:ext cx="5874328" cy="29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6039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58090" y="987704"/>
            <a:ext cx="105386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rgbClr val="C00000"/>
                </a:solidFill>
              </a:rPr>
              <a:t>What information does </a:t>
            </a:r>
            <a:r>
              <a:rPr lang="en-US" altLang="zh-CN" sz="2800" dirty="0" err="1" smtClean="0">
                <a:solidFill>
                  <a:srgbClr val="C00000"/>
                </a:solidFill>
              </a:rPr>
              <a:t>biLM’s</a:t>
            </a:r>
            <a:r>
              <a:rPr lang="en-US" altLang="zh-CN" sz="2800" dirty="0" smtClean="0">
                <a:solidFill>
                  <a:srgbClr val="C00000"/>
                </a:solidFill>
              </a:rPr>
              <a:t> representations capture 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570" y="1696736"/>
            <a:ext cx="9542328" cy="333111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90863" y="5213658"/>
            <a:ext cx="102731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0070C0"/>
                </a:solidFill>
              </a:rPr>
              <a:t>Higher</a:t>
            </a:r>
            <a:r>
              <a:rPr lang="en-US" altLang="zh-CN" sz="2400" dirty="0" smtClean="0"/>
              <a:t> layer </a:t>
            </a:r>
            <a:r>
              <a:rPr lang="en-US" altLang="zh-CN" sz="2400" dirty="0" err="1" smtClean="0"/>
              <a:t>biLM</a:t>
            </a:r>
            <a:r>
              <a:rPr lang="en-US" altLang="zh-CN" sz="2400" dirty="0" smtClean="0"/>
              <a:t>: </a:t>
            </a:r>
            <a:r>
              <a:rPr lang="en-US" altLang="zh-CN" sz="2400" dirty="0" smtClean="0">
                <a:solidFill>
                  <a:srgbClr val="0070C0"/>
                </a:solidFill>
              </a:rPr>
              <a:t>Semantic</a:t>
            </a:r>
          </a:p>
          <a:p>
            <a:r>
              <a:rPr lang="en-US" altLang="zh-CN" sz="2400" dirty="0" smtClean="0">
                <a:solidFill>
                  <a:srgbClr val="0070C0"/>
                </a:solidFill>
              </a:rPr>
              <a:t>Lower</a:t>
            </a:r>
            <a:r>
              <a:rPr lang="en-US" altLang="zh-CN" sz="2400" dirty="0" smtClean="0"/>
              <a:t> layer </a:t>
            </a:r>
            <a:r>
              <a:rPr lang="en-US" altLang="zh-CN" sz="2400" dirty="0" err="1" smtClean="0"/>
              <a:t>biLM</a:t>
            </a:r>
            <a:r>
              <a:rPr lang="en-US" altLang="zh-CN" sz="2400" dirty="0" smtClean="0"/>
              <a:t>: </a:t>
            </a:r>
            <a:r>
              <a:rPr lang="en-US" altLang="zh-CN" sz="2400" dirty="0" smtClean="0">
                <a:solidFill>
                  <a:srgbClr val="0070C0"/>
                </a:solidFill>
              </a:rPr>
              <a:t>Syntax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450109" y="3555999"/>
            <a:ext cx="8146473" cy="526473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8543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58090" y="987704"/>
            <a:ext cx="105386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rgbClr val="C00000"/>
                </a:solidFill>
              </a:rPr>
              <a:t>Conclusion  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80652" y="1717126"/>
            <a:ext cx="90608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Language Modeling is effective in constructing contextualized representation (could be helpful for a variety of tasks</a:t>
            </a:r>
            <a:r>
              <a:rPr lang="en-US" altLang="zh-CN" sz="2400" dirty="0" smtClean="0"/>
              <a:t>);</a:t>
            </a:r>
          </a:p>
          <a:p>
            <a:endParaRPr lang="en-US" altLang="zh-CN" sz="2400" dirty="0"/>
          </a:p>
          <a:p>
            <a:r>
              <a:rPr lang="en-US" altLang="zh-CN" sz="2400" dirty="0"/>
              <a:t>Outputs of all Layers are </a:t>
            </a:r>
            <a:r>
              <a:rPr lang="en-US" altLang="zh-CN" sz="2400" dirty="0" smtClean="0"/>
              <a:t>useful</a:t>
            </a:r>
            <a:r>
              <a:rPr lang="en-US" altLang="zh-CN" sz="2400" dirty="0"/>
              <a:t>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561315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3328" y="235815"/>
            <a:ext cx="10515600" cy="1325563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C00000"/>
                </a:solidFill>
              </a:rPr>
              <a:t>Roadmap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10855" y="2005012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3200" b="1" dirty="0" smtClean="0">
                <a:solidFill>
                  <a:schemeClr val="bg1">
                    <a:lumMod val="50000"/>
                  </a:schemeClr>
                </a:solidFill>
              </a:rPr>
              <a:t>  Language model</a:t>
            </a:r>
          </a:p>
          <a:p>
            <a:r>
              <a:rPr lang="en-US" altLang="zh-CN" sz="3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3200" b="1" dirty="0" smtClean="0">
                <a:solidFill>
                  <a:schemeClr val="bg1">
                    <a:lumMod val="50000"/>
                  </a:schemeClr>
                </a:solidFill>
              </a:rPr>
              <a:t> Attention</a:t>
            </a:r>
          </a:p>
          <a:p>
            <a:r>
              <a:rPr lang="en-US" altLang="zh-CN" sz="3200" b="1" dirty="0" smtClean="0">
                <a:solidFill>
                  <a:schemeClr val="bg1">
                    <a:lumMod val="50000"/>
                  </a:schemeClr>
                </a:solidFill>
              </a:rPr>
              <a:t>  Elmo</a:t>
            </a:r>
          </a:p>
          <a:p>
            <a:r>
              <a:rPr lang="en-US" altLang="zh-CN" sz="3200" b="1" dirty="0" smtClean="0">
                <a:solidFill>
                  <a:srgbClr val="C00000"/>
                </a:solidFill>
              </a:rPr>
              <a:t>  Bert</a:t>
            </a:r>
          </a:p>
          <a:p>
            <a:r>
              <a:rPr lang="en-US" altLang="zh-CN" sz="3200" b="1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altLang="zh-CN" sz="3200" b="1" dirty="0" err="1" smtClean="0">
                <a:solidFill>
                  <a:schemeClr val="bg1">
                    <a:lumMod val="50000"/>
                  </a:schemeClr>
                </a:solidFill>
              </a:rPr>
              <a:t>QANet</a:t>
            </a:r>
            <a:endParaRPr lang="zh-CN" altLang="en-US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4501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7A1FA73-DFC3-44AA-8FBC-FD01AED44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BERT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82C3B6-6B78-4B62-B6FF-EADD2E9C1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46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0322220-2C2E-410B-918E-9D88B1E33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336" y="2527253"/>
            <a:ext cx="9648737" cy="287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4122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7A1FA73-DFC3-44AA-8FBC-FD01AED44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BERT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82C3B6-6B78-4B62-B6FF-EADD2E9C1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47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492A8BF-D988-4751-A363-E123A4F3E7FC}"/>
              </a:ext>
            </a:extLst>
          </p:cNvPr>
          <p:cNvSpPr txBox="1"/>
          <p:nvPr/>
        </p:nvSpPr>
        <p:spPr>
          <a:xfrm rot="10800000" flipV="1">
            <a:off x="894026" y="2100582"/>
            <a:ext cx="10231174" cy="294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Language model pre-training has shown to be effective for improving many natural language processing tasks</a:t>
            </a: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There are two existing strategies for applying pre-trained language representations to downstream tasks:</a:t>
            </a:r>
          </a:p>
          <a:p>
            <a:pPr marL="800100" lvl="1" indent="-342900">
              <a:lnSpc>
                <a:spcPct val="130000"/>
              </a:lnSpc>
              <a:buFontTx/>
              <a:buChar char="-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Feature-based Approaches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uses tasks-specific architectures that include the pre-trained representations as additional features.</a:t>
            </a:r>
          </a:p>
          <a:p>
            <a:pPr marL="800100" lvl="1" indent="-342900">
              <a:lnSpc>
                <a:spcPct val="130000"/>
              </a:lnSpc>
              <a:buFontTx/>
              <a:buChar char="-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Fine-tuning </a:t>
            </a: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Approaches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trained on the downstream tasks by simply fine-tuning the pretrained parameters</a:t>
            </a:r>
          </a:p>
        </p:txBody>
      </p:sp>
    </p:spTree>
    <p:extLst>
      <p:ext uri="{BB962C8B-B14F-4D97-AF65-F5344CB8AC3E}">
        <p14:creationId xmlns:p14="http://schemas.microsoft.com/office/powerpoint/2010/main" val="37421395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7A1FA73-DFC3-44AA-8FBC-FD01AED44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BERT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82C3B6-6B78-4B62-B6FF-EADD2E9C1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48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2FAD7DB-F311-4D0D-998E-4FF7C7225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45" y="1899779"/>
            <a:ext cx="11030517" cy="322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300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7A1FA73-DFC3-44AA-8FBC-FD01AED44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BERT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82C3B6-6B78-4B62-B6FF-EADD2E9C1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49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29CD67-6209-4EDA-9429-3DA949144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67" y="1503722"/>
            <a:ext cx="11011466" cy="516281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6480750-71D5-4999-8BB8-B524AA3A6DE0}"/>
              </a:ext>
            </a:extLst>
          </p:cNvPr>
          <p:cNvSpPr/>
          <p:nvPr/>
        </p:nvSpPr>
        <p:spPr>
          <a:xfrm>
            <a:off x="7734009" y="1354150"/>
            <a:ext cx="3064287" cy="49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49E396C-3216-4C51-A7C2-1645CF78EECC}"/>
              </a:ext>
            </a:extLst>
          </p:cNvPr>
          <p:cNvSpPr/>
          <p:nvPr/>
        </p:nvSpPr>
        <p:spPr>
          <a:xfrm>
            <a:off x="10493829" y="6019717"/>
            <a:ext cx="1107904" cy="49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74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4087" t="1505" r="3680"/>
          <a:stretch/>
        </p:blipFill>
        <p:spPr>
          <a:xfrm>
            <a:off x="0" y="41464"/>
            <a:ext cx="12192000" cy="6816536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2028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7A1FA73-DFC3-44AA-8FBC-FD01AED44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41"/>
            <a:ext cx="10515600" cy="1355641"/>
          </a:xfrm>
        </p:spPr>
        <p:txBody>
          <a:bodyPr/>
          <a:lstStyle/>
          <a:p>
            <a:r>
              <a:rPr lang="en-US" altLang="zh-CN" dirty="0"/>
              <a:t>BERT-Model Architecture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82C3B6-6B78-4B62-B6FF-EADD2E9C1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50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6480750-71D5-4999-8BB8-B524AA3A6DE0}"/>
              </a:ext>
            </a:extLst>
          </p:cNvPr>
          <p:cNvSpPr/>
          <p:nvPr/>
        </p:nvSpPr>
        <p:spPr>
          <a:xfrm>
            <a:off x="7734009" y="1354150"/>
            <a:ext cx="3064287" cy="49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49E396C-3216-4C51-A7C2-1645CF78EECC}"/>
              </a:ext>
            </a:extLst>
          </p:cNvPr>
          <p:cNvSpPr/>
          <p:nvPr/>
        </p:nvSpPr>
        <p:spPr>
          <a:xfrm>
            <a:off x="10493829" y="6019717"/>
            <a:ext cx="1107904" cy="49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4F4AB10-CEA1-4871-A700-5F7458552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713" y="1163404"/>
            <a:ext cx="9363020" cy="538359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9F6DDA9-4097-4E1A-BB5E-75410ED70811}"/>
              </a:ext>
            </a:extLst>
          </p:cNvPr>
          <p:cNvSpPr/>
          <p:nvPr/>
        </p:nvSpPr>
        <p:spPr>
          <a:xfrm>
            <a:off x="4563856" y="915609"/>
            <a:ext cx="4761573" cy="49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927D010-7EB6-4361-ADF3-3847A2E2173D}"/>
              </a:ext>
            </a:extLst>
          </p:cNvPr>
          <p:cNvSpPr/>
          <p:nvPr/>
        </p:nvSpPr>
        <p:spPr>
          <a:xfrm>
            <a:off x="8610600" y="6299207"/>
            <a:ext cx="3614944" cy="49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7553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7A1FA73-DFC3-44AA-8FBC-FD01AED44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87" y="-135617"/>
            <a:ext cx="10515600" cy="1325563"/>
          </a:xfrm>
        </p:spPr>
        <p:txBody>
          <a:bodyPr/>
          <a:lstStyle/>
          <a:p>
            <a:r>
              <a:rPr lang="en-US" altLang="zh-CN" dirty="0"/>
              <a:t>BERT-Input Representation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82C3B6-6B78-4B62-B6FF-EADD2E9C1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51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6480750-71D5-4999-8BB8-B524AA3A6DE0}"/>
              </a:ext>
            </a:extLst>
          </p:cNvPr>
          <p:cNvSpPr/>
          <p:nvPr/>
        </p:nvSpPr>
        <p:spPr>
          <a:xfrm>
            <a:off x="7734009" y="1354150"/>
            <a:ext cx="3064287" cy="49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49E396C-3216-4C51-A7C2-1645CF78EECC}"/>
              </a:ext>
            </a:extLst>
          </p:cNvPr>
          <p:cNvSpPr/>
          <p:nvPr/>
        </p:nvSpPr>
        <p:spPr>
          <a:xfrm>
            <a:off x="10493829" y="6019717"/>
            <a:ext cx="1107904" cy="49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9F6DDA9-4097-4E1A-BB5E-75410ED70811}"/>
              </a:ext>
            </a:extLst>
          </p:cNvPr>
          <p:cNvSpPr/>
          <p:nvPr/>
        </p:nvSpPr>
        <p:spPr>
          <a:xfrm>
            <a:off x="4563856" y="915609"/>
            <a:ext cx="4761573" cy="49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927D010-7EB6-4361-ADF3-3847A2E2173D}"/>
              </a:ext>
            </a:extLst>
          </p:cNvPr>
          <p:cNvSpPr/>
          <p:nvPr/>
        </p:nvSpPr>
        <p:spPr>
          <a:xfrm>
            <a:off x="8610600" y="6299207"/>
            <a:ext cx="3614944" cy="49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18D805-8DF6-4250-A537-4C7B8971D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542"/>
          <a:stretch/>
        </p:blipFill>
        <p:spPr>
          <a:xfrm>
            <a:off x="1870910" y="777215"/>
            <a:ext cx="8586524" cy="326815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0FE4555-9EE6-457D-AAC6-23564A3A149F}"/>
              </a:ext>
            </a:extLst>
          </p:cNvPr>
          <p:cNvSpPr txBox="1"/>
          <p:nvPr/>
        </p:nvSpPr>
        <p:spPr>
          <a:xfrm rot="10800000" flipV="1">
            <a:off x="1089636" y="4168772"/>
            <a:ext cx="10264164" cy="258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Sentence pairs are packed together into a single sequence,  The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sentences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differentiated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by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[SEP] and segment embeddings.</a:t>
            </a: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Position Embeddings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Learnable parameters, initialize randomly (different from transformer). The embedding supported sequence lengths up to 512 tokens.</a:t>
            </a: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 final hidden state corresponding to [CLS] is used as the aggregate sequence representation for classification tasks. </a:t>
            </a: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30,000 token vocabulary</a:t>
            </a:r>
            <a:r>
              <a:rPr lang="en-US" altLang="zh-C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26819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7A1FA73-DFC3-44AA-8FBC-FD01AED44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87" y="-135617"/>
            <a:ext cx="10515600" cy="1325563"/>
          </a:xfrm>
        </p:spPr>
        <p:txBody>
          <a:bodyPr/>
          <a:lstStyle/>
          <a:p>
            <a:r>
              <a:rPr lang="en-US" altLang="zh-CN" dirty="0"/>
              <a:t>BERT-Pretrained Task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82C3B6-6B78-4B62-B6FF-EADD2E9C1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52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6480750-71D5-4999-8BB8-B524AA3A6DE0}"/>
              </a:ext>
            </a:extLst>
          </p:cNvPr>
          <p:cNvSpPr/>
          <p:nvPr/>
        </p:nvSpPr>
        <p:spPr>
          <a:xfrm>
            <a:off x="7734009" y="1354150"/>
            <a:ext cx="3064287" cy="49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49E396C-3216-4C51-A7C2-1645CF78EECC}"/>
              </a:ext>
            </a:extLst>
          </p:cNvPr>
          <p:cNvSpPr/>
          <p:nvPr/>
        </p:nvSpPr>
        <p:spPr>
          <a:xfrm>
            <a:off x="10493829" y="6019717"/>
            <a:ext cx="1107904" cy="49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9F6DDA9-4097-4E1A-BB5E-75410ED70811}"/>
              </a:ext>
            </a:extLst>
          </p:cNvPr>
          <p:cNvSpPr/>
          <p:nvPr/>
        </p:nvSpPr>
        <p:spPr>
          <a:xfrm>
            <a:off x="4563856" y="915609"/>
            <a:ext cx="4761573" cy="49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927D010-7EB6-4361-ADF3-3847A2E2173D}"/>
              </a:ext>
            </a:extLst>
          </p:cNvPr>
          <p:cNvSpPr/>
          <p:nvPr/>
        </p:nvSpPr>
        <p:spPr>
          <a:xfrm>
            <a:off x="8610600" y="6299207"/>
            <a:ext cx="3614944" cy="49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F04AA4C-25FC-4997-8E3E-C141C4359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27" y="1117106"/>
            <a:ext cx="8141712" cy="489641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5923A9E-510B-48D9-9907-7583ABEB1392}"/>
              </a:ext>
            </a:extLst>
          </p:cNvPr>
          <p:cNvSpPr/>
          <p:nvPr/>
        </p:nvSpPr>
        <p:spPr>
          <a:xfrm>
            <a:off x="8355770" y="5829065"/>
            <a:ext cx="3064287" cy="49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19048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7A1FA73-DFC3-44AA-8FBC-FD01AED44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87" y="-135617"/>
            <a:ext cx="10515600" cy="1325563"/>
          </a:xfrm>
        </p:spPr>
        <p:txBody>
          <a:bodyPr/>
          <a:lstStyle/>
          <a:p>
            <a:r>
              <a:rPr lang="en-US" altLang="zh-CN" dirty="0"/>
              <a:t>BERT-Pretrained Task 1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82C3B6-6B78-4B62-B6FF-EADD2E9C1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53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6480750-71D5-4999-8BB8-B524AA3A6DE0}"/>
              </a:ext>
            </a:extLst>
          </p:cNvPr>
          <p:cNvSpPr/>
          <p:nvPr/>
        </p:nvSpPr>
        <p:spPr>
          <a:xfrm>
            <a:off x="7734009" y="1354150"/>
            <a:ext cx="3064287" cy="49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49E396C-3216-4C51-A7C2-1645CF78EECC}"/>
              </a:ext>
            </a:extLst>
          </p:cNvPr>
          <p:cNvSpPr/>
          <p:nvPr/>
        </p:nvSpPr>
        <p:spPr>
          <a:xfrm>
            <a:off x="10493829" y="6019717"/>
            <a:ext cx="1107904" cy="49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9F6DDA9-4097-4E1A-BB5E-75410ED70811}"/>
              </a:ext>
            </a:extLst>
          </p:cNvPr>
          <p:cNvSpPr/>
          <p:nvPr/>
        </p:nvSpPr>
        <p:spPr>
          <a:xfrm>
            <a:off x="4563856" y="915609"/>
            <a:ext cx="4761573" cy="49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927D010-7EB6-4361-ADF3-3847A2E2173D}"/>
              </a:ext>
            </a:extLst>
          </p:cNvPr>
          <p:cNvSpPr/>
          <p:nvPr/>
        </p:nvSpPr>
        <p:spPr>
          <a:xfrm>
            <a:off x="8610600" y="6299207"/>
            <a:ext cx="3614944" cy="49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5923A9E-510B-48D9-9907-7583ABEB1392}"/>
              </a:ext>
            </a:extLst>
          </p:cNvPr>
          <p:cNvSpPr/>
          <p:nvPr/>
        </p:nvSpPr>
        <p:spPr>
          <a:xfrm>
            <a:off x="8355770" y="5829065"/>
            <a:ext cx="3064287" cy="49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E070FA4-CC08-43B3-82D5-F988A5C7CF84}"/>
              </a:ext>
            </a:extLst>
          </p:cNvPr>
          <p:cNvSpPr txBox="1"/>
          <p:nvPr/>
        </p:nvSpPr>
        <p:spPr>
          <a:xfrm rot="10800000" flipV="1">
            <a:off x="783617" y="985409"/>
            <a:ext cx="10264164" cy="3298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Solution: Masked LM (Cloze Task)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Mask 15% tokens, and predict them given deep bidirectional representations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But, the strategy introducing mismatch between pre-training and finetuning.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Solution: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80% of the time: Replace the word with the [MASK] token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10% of the time: Replace the word with a random word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10% of the time: Keep the word unchanged,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CBEB66-ACCB-49D3-8BBA-168DDE963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643" y="4213756"/>
            <a:ext cx="4438878" cy="100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359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7A1FA73-DFC3-44AA-8FBC-FD01AED44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87" y="-135617"/>
            <a:ext cx="10515600" cy="1325563"/>
          </a:xfrm>
        </p:spPr>
        <p:txBody>
          <a:bodyPr/>
          <a:lstStyle/>
          <a:p>
            <a:r>
              <a:rPr lang="en-US" altLang="zh-CN" dirty="0"/>
              <a:t>BERT-Pretrained Task 2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82C3B6-6B78-4B62-B6FF-EADD2E9C1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54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6480750-71D5-4999-8BB8-B524AA3A6DE0}"/>
              </a:ext>
            </a:extLst>
          </p:cNvPr>
          <p:cNvSpPr/>
          <p:nvPr/>
        </p:nvSpPr>
        <p:spPr>
          <a:xfrm>
            <a:off x="7734009" y="1354150"/>
            <a:ext cx="3064287" cy="49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49E396C-3216-4C51-A7C2-1645CF78EECC}"/>
              </a:ext>
            </a:extLst>
          </p:cNvPr>
          <p:cNvSpPr/>
          <p:nvPr/>
        </p:nvSpPr>
        <p:spPr>
          <a:xfrm>
            <a:off x="10493829" y="6019717"/>
            <a:ext cx="1107904" cy="49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9F6DDA9-4097-4E1A-BB5E-75410ED70811}"/>
              </a:ext>
            </a:extLst>
          </p:cNvPr>
          <p:cNvSpPr/>
          <p:nvPr/>
        </p:nvSpPr>
        <p:spPr>
          <a:xfrm>
            <a:off x="4563856" y="915609"/>
            <a:ext cx="4761573" cy="49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927D010-7EB6-4361-ADF3-3847A2E2173D}"/>
              </a:ext>
            </a:extLst>
          </p:cNvPr>
          <p:cNvSpPr/>
          <p:nvPr/>
        </p:nvSpPr>
        <p:spPr>
          <a:xfrm>
            <a:off x="8610600" y="6299207"/>
            <a:ext cx="3614944" cy="49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5923A9E-510B-48D9-9907-7583ABEB1392}"/>
              </a:ext>
            </a:extLst>
          </p:cNvPr>
          <p:cNvSpPr/>
          <p:nvPr/>
        </p:nvSpPr>
        <p:spPr>
          <a:xfrm>
            <a:off x="8355770" y="5829065"/>
            <a:ext cx="3064287" cy="49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E070FA4-CC08-43B3-82D5-F988A5C7CF84}"/>
              </a:ext>
            </a:extLst>
          </p:cNvPr>
          <p:cNvSpPr txBox="1"/>
          <p:nvPr/>
        </p:nvSpPr>
        <p:spPr>
          <a:xfrm rot="10800000" flipV="1">
            <a:off x="783617" y="2065704"/>
            <a:ext cx="10264164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Understanding the relation between sentences is important in QA and Inference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A0093C0-3407-418E-9E3F-F0E9A82A0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17" y="2960288"/>
            <a:ext cx="6401129" cy="279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8681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7A1FA73-DFC3-44AA-8FBC-FD01AED44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87" y="-135617"/>
            <a:ext cx="10515600" cy="1325563"/>
          </a:xfrm>
        </p:spPr>
        <p:txBody>
          <a:bodyPr/>
          <a:lstStyle/>
          <a:p>
            <a:r>
              <a:rPr lang="en-US" altLang="zh-CN" dirty="0"/>
              <a:t>BERT-Fine Tuning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82C3B6-6B78-4B62-B6FF-EADD2E9C1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55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6480750-71D5-4999-8BB8-B524AA3A6DE0}"/>
              </a:ext>
            </a:extLst>
          </p:cNvPr>
          <p:cNvSpPr/>
          <p:nvPr/>
        </p:nvSpPr>
        <p:spPr>
          <a:xfrm>
            <a:off x="7734009" y="1354150"/>
            <a:ext cx="3064287" cy="49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49E396C-3216-4C51-A7C2-1645CF78EECC}"/>
              </a:ext>
            </a:extLst>
          </p:cNvPr>
          <p:cNvSpPr/>
          <p:nvPr/>
        </p:nvSpPr>
        <p:spPr>
          <a:xfrm>
            <a:off x="10493829" y="6019717"/>
            <a:ext cx="1107904" cy="49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9F6DDA9-4097-4E1A-BB5E-75410ED70811}"/>
              </a:ext>
            </a:extLst>
          </p:cNvPr>
          <p:cNvSpPr/>
          <p:nvPr/>
        </p:nvSpPr>
        <p:spPr>
          <a:xfrm>
            <a:off x="4563856" y="915609"/>
            <a:ext cx="4761573" cy="49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927D010-7EB6-4361-ADF3-3847A2E2173D}"/>
              </a:ext>
            </a:extLst>
          </p:cNvPr>
          <p:cNvSpPr/>
          <p:nvPr/>
        </p:nvSpPr>
        <p:spPr>
          <a:xfrm>
            <a:off x="8610600" y="6299207"/>
            <a:ext cx="3614944" cy="49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5923A9E-510B-48D9-9907-7583ABEB1392}"/>
              </a:ext>
            </a:extLst>
          </p:cNvPr>
          <p:cNvSpPr/>
          <p:nvPr/>
        </p:nvSpPr>
        <p:spPr>
          <a:xfrm>
            <a:off x="8355770" y="5829065"/>
            <a:ext cx="3064287" cy="49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4BE3D8-AA91-4679-96CA-410AE667A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443" y="915609"/>
            <a:ext cx="6481642" cy="552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06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7A1FA73-DFC3-44AA-8FBC-FD01AED44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87" y="-135617"/>
            <a:ext cx="10515600" cy="1325563"/>
          </a:xfrm>
        </p:spPr>
        <p:txBody>
          <a:bodyPr/>
          <a:lstStyle/>
          <a:p>
            <a:r>
              <a:rPr lang="en-US" altLang="zh-CN" dirty="0"/>
              <a:t>BERT-GLUE Result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82C3B6-6B78-4B62-B6FF-EADD2E9C1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56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6480750-71D5-4999-8BB8-B524AA3A6DE0}"/>
              </a:ext>
            </a:extLst>
          </p:cNvPr>
          <p:cNvSpPr/>
          <p:nvPr/>
        </p:nvSpPr>
        <p:spPr>
          <a:xfrm>
            <a:off x="7734009" y="1354150"/>
            <a:ext cx="3064287" cy="49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49E396C-3216-4C51-A7C2-1645CF78EECC}"/>
              </a:ext>
            </a:extLst>
          </p:cNvPr>
          <p:cNvSpPr/>
          <p:nvPr/>
        </p:nvSpPr>
        <p:spPr>
          <a:xfrm>
            <a:off x="10493829" y="6019717"/>
            <a:ext cx="1107904" cy="49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9F6DDA9-4097-4E1A-BB5E-75410ED70811}"/>
              </a:ext>
            </a:extLst>
          </p:cNvPr>
          <p:cNvSpPr/>
          <p:nvPr/>
        </p:nvSpPr>
        <p:spPr>
          <a:xfrm>
            <a:off x="4563856" y="915609"/>
            <a:ext cx="4761573" cy="49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927D010-7EB6-4361-ADF3-3847A2E2173D}"/>
              </a:ext>
            </a:extLst>
          </p:cNvPr>
          <p:cNvSpPr/>
          <p:nvPr/>
        </p:nvSpPr>
        <p:spPr>
          <a:xfrm>
            <a:off x="8610600" y="6299207"/>
            <a:ext cx="3614944" cy="49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5923A9E-510B-48D9-9907-7583ABEB1392}"/>
              </a:ext>
            </a:extLst>
          </p:cNvPr>
          <p:cNvSpPr/>
          <p:nvPr/>
        </p:nvSpPr>
        <p:spPr>
          <a:xfrm>
            <a:off x="8355770" y="5829065"/>
            <a:ext cx="3064287" cy="49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A468860-4752-472D-B852-33005157B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696" y="1354150"/>
            <a:ext cx="10108608" cy="423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5937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7A1FA73-DFC3-44AA-8FBC-FD01AED44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87" y="-135617"/>
            <a:ext cx="10515600" cy="1325563"/>
          </a:xfrm>
        </p:spPr>
        <p:txBody>
          <a:bodyPr/>
          <a:lstStyle/>
          <a:p>
            <a:r>
              <a:rPr lang="en-US" altLang="zh-CN" dirty="0"/>
              <a:t>BERT-SQUAD Result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82C3B6-6B78-4B62-B6FF-EADD2E9C1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57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6480750-71D5-4999-8BB8-B524AA3A6DE0}"/>
              </a:ext>
            </a:extLst>
          </p:cNvPr>
          <p:cNvSpPr/>
          <p:nvPr/>
        </p:nvSpPr>
        <p:spPr>
          <a:xfrm>
            <a:off x="7734009" y="1354150"/>
            <a:ext cx="3064287" cy="49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49E396C-3216-4C51-A7C2-1645CF78EECC}"/>
              </a:ext>
            </a:extLst>
          </p:cNvPr>
          <p:cNvSpPr/>
          <p:nvPr/>
        </p:nvSpPr>
        <p:spPr>
          <a:xfrm>
            <a:off x="10493829" y="6019717"/>
            <a:ext cx="1107904" cy="49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9F6DDA9-4097-4E1A-BB5E-75410ED70811}"/>
              </a:ext>
            </a:extLst>
          </p:cNvPr>
          <p:cNvSpPr/>
          <p:nvPr/>
        </p:nvSpPr>
        <p:spPr>
          <a:xfrm>
            <a:off x="4563856" y="915609"/>
            <a:ext cx="4761573" cy="49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927D010-7EB6-4361-ADF3-3847A2E2173D}"/>
              </a:ext>
            </a:extLst>
          </p:cNvPr>
          <p:cNvSpPr/>
          <p:nvPr/>
        </p:nvSpPr>
        <p:spPr>
          <a:xfrm>
            <a:off x="8610600" y="6299207"/>
            <a:ext cx="3614944" cy="49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5923A9E-510B-48D9-9907-7583ABEB1392}"/>
              </a:ext>
            </a:extLst>
          </p:cNvPr>
          <p:cNvSpPr/>
          <p:nvPr/>
        </p:nvSpPr>
        <p:spPr>
          <a:xfrm>
            <a:off x="8355770" y="5829065"/>
            <a:ext cx="3064287" cy="49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6558AC-A2CF-4B6A-BCA5-0C1FF45A6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112" y="961997"/>
            <a:ext cx="8952163" cy="518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321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7A1FA73-DFC3-44AA-8FBC-FD01AED44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87" y="-135617"/>
            <a:ext cx="10515600" cy="1325563"/>
          </a:xfrm>
        </p:spPr>
        <p:txBody>
          <a:bodyPr/>
          <a:lstStyle/>
          <a:p>
            <a:r>
              <a:rPr lang="en-US" altLang="zh-CN" dirty="0"/>
              <a:t>BERT-Name Entity Recognition Result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82C3B6-6B78-4B62-B6FF-EADD2E9C1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58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6480750-71D5-4999-8BB8-B524AA3A6DE0}"/>
              </a:ext>
            </a:extLst>
          </p:cNvPr>
          <p:cNvSpPr/>
          <p:nvPr/>
        </p:nvSpPr>
        <p:spPr>
          <a:xfrm>
            <a:off x="7734009" y="1354150"/>
            <a:ext cx="3064287" cy="49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49E396C-3216-4C51-A7C2-1645CF78EECC}"/>
              </a:ext>
            </a:extLst>
          </p:cNvPr>
          <p:cNvSpPr/>
          <p:nvPr/>
        </p:nvSpPr>
        <p:spPr>
          <a:xfrm>
            <a:off x="10493829" y="6019717"/>
            <a:ext cx="1107904" cy="49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9F6DDA9-4097-4E1A-BB5E-75410ED70811}"/>
              </a:ext>
            </a:extLst>
          </p:cNvPr>
          <p:cNvSpPr/>
          <p:nvPr/>
        </p:nvSpPr>
        <p:spPr>
          <a:xfrm>
            <a:off x="4563856" y="915609"/>
            <a:ext cx="4761573" cy="49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927D010-7EB6-4361-ADF3-3847A2E2173D}"/>
              </a:ext>
            </a:extLst>
          </p:cNvPr>
          <p:cNvSpPr/>
          <p:nvPr/>
        </p:nvSpPr>
        <p:spPr>
          <a:xfrm>
            <a:off x="8610600" y="6299207"/>
            <a:ext cx="3614944" cy="49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5923A9E-510B-48D9-9907-7583ABEB1392}"/>
              </a:ext>
            </a:extLst>
          </p:cNvPr>
          <p:cNvSpPr/>
          <p:nvPr/>
        </p:nvSpPr>
        <p:spPr>
          <a:xfrm>
            <a:off x="8355770" y="5829065"/>
            <a:ext cx="3064287" cy="49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D9A2579-1A13-4104-BA2D-C37BA93D3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704" y="1189946"/>
            <a:ext cx="9163271" cy="482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8767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7A1FA73-DFC3-44AA-8FBC-FD01AED44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87" y="-135617"/>
            <a:ext cx="10515600" cy="1325563"/>
          </a:xfrm>
        </p:spPr>
        <p:txBody>
          <a:bodyPr/>
          <a:lstStyle/>
          <a:p>
            <a:r>
              <a:rPr lang="en-US" altLang="zh-CN" dirty="0"/>
              <a:t>BERT-Ablation Studies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82C3B6-6B78-4B62-B6FF-EADD2E9C1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59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6480750-71D5-4999-8BB8-B524AA3A6DE0}"/>
              </a:ext>
            </a:extLst>
          </p:cNvPr>
          <p:cNvSpPr/>
          <p:nvPr/>
        </p:nvSpPr>
        <p:spPr>
          <a:xfrm>
            <a:off x="7734009" y="1354150"/>
            <a:ext cx="3064287" cy="49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49E396C-3216-4C51-A7C2-1645CF78EECC}"/>
              </a:ext>
            </a:extLst>
          </p:cNvPr>
          <p:cNvSpPr/>
          <p:nvPr/>
        </p:nvSpPr>
        <p:spPr>
          <a:xfrm>
            <a:off x="10493829" y="6019717"/>
            <a:ext cx="1107904" cy="49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927D010-7EB6-4361-ADF3-3847A2E2173D}"/>
              </a:ext>
            </a:extLst>
          </p:cNvPr>
          <p:cNvSpPr/>
          <p:nvPr/>
        </p:nvSpPr>
        <p:spPr>
          <a:xfrm>
            <a:off x="8610600" y="6299207"/>
            <a:ext cx="3614944" cy="49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5923A9E-510B-48D9-9907-7583ABEB1392}"/>
              </a:ext>
            </a:extLst>
          </p:cNvPr>
          <p:cNvSpPr/>
          <p:nvPr/>
        </p:nvSpPr>
        <p:spPr>
          <a:xfrm>
            <a:off x="8355770" y="5829065"/>
            <a:ext cx="3064287" cy="49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3F2B06-F49B-478A-AC89-314622B4A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62" y="1481941"/>
            <a:ext cx="5761964" cy="425179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EC7C0F7-4715-46F9-AFEF-16BF49E969AB}"/>
              </a:ext>
            </a:extLst>
          </p:cNvPr>
          <p:cNvSpPr/>
          <p:nvPr/>
        </p:nvSpPr>
        <p:spPr>
          <a:xfrm>
            <a:off x="6617184" y="989940"/>
            <a:ext cx="5419895" cy="3303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No NSP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A model which is trained using the “masked LM” (MLM) but without the “next sentence prediction” (NSP) </a:t>
            </a: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LTR &amp; No NSP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A model which is trained using a Left-to-Right (LTR) LM, rather than an MLM</a:t>
            </a: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BiLSTM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adding a randomly initialized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BiLSTM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on top of “LTR &amp; No NSP” for finetuning</a:t>
            </a:r>
            <a:endParaRPr lang="en-US" altLang="zh-CN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546F045-702E-46B4-8407-63C1B6FC0085}"/>
              </a:ext>
            </a:extLst>
          </p:cNvPr>
          <p:cNvSpPr/>
          <p:nvPr/>
        </p:nvSpPr>
        <p:spPr>
          <a:xfrm>
            <a:off x="6617184" y="4522607"/>
            <a:ext cx="5761964" cy="777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 larger the model, the better the performance.</a:t>
            </a:r>
          </a:p>
        </p:txBody>
      </p:sp>
    </p:spTree>
    <p:extLst>
      <p:ext uri="{BB962C8B-B14F-4D97-AF65-F5344CB8AC3E}">
        <p14:creationId xmlns:p14="http://schemas.microsoft.com/office/powerpoint/2010/main" val="944776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3366" t="1869" r="2920" b="-510"/>
          <a:stretch/>
        </p:blipFill>
        <p:spPr>
          <a:xfrm>
            <a:off x="115746" y="0"/>
            <a:ext cx="11921925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4489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7A1FA73-DFC3-44AA-8FBC-FD01AED44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87" y="-135617"/>
            <a:ext cx="10515600" cy="1325563"/>
          </a:xfrm>
        </p:spPr>
        <p:txBody>
          <a:bodyPr/>
          <a:lstStyle/>
          <a:p>
            <a:r>
              <a:rPr lang="en-US" altLang="zh-CN" dirty="0"/>
              <a:t>BERT-Feature-Based Approach with BERT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82C3B6-6B78-4B62-B6FF-EADD2E9C1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60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6480750-71D5-4999-8BB8-B524AA3A6DE0}"/>
              </a:ext>
            </a:extLst>
          </p:cNvPr>
          <p:cNvSpPr/>
          <p:nvPr/>
        </p:nvSpPr>
        <p:spPr>
          <a:xfrm>
            <a:off x="7734009" y="1354150"/>
            <a:ext cx="3064287" cy="49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49E396C-3216-4C51-A7C2-1645CF78EECC}"/>
              </a:ext>
            </a:extLst>
          </p:cNvPr>
          <p:cNvSpPr/>
          <p:nvPr/>
        </p:nvSpPr>
        <p:spPr>
          <a:xfrm>
            <a:off x="10493829" y="6019717"/>
            <a:ext cx="1107904" cy="49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927D010-7EB6-4361-ADF3-3847A2E2173D}"/>
              </a:ext>
            </a:extLst>
          </p:cNvPr>
          <p:cNvSpPr/>
          <p:nvPr/>
        </p:nvSpPr>
        <p:spPr>
          <a:xfrm>
            <a:off x="8610600" y="6299207"/>
            <a:ext cx="3614944" cy="49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5923A9E-510B-48D9-9907-7583ABEB1392}"/>
              </a:ext>
            </a:extLst>
          </p:cNvPr>
          <p:cNvSpPr/>
          <p:nvPr/>
        </p:nvSpPr>
        <p:spPr>
          <a:xfrm>
            <a:off x="8355770" y="5829065"/>
            <a:ext cx="3064287" cy="49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EC7C0F7-4715-46F9-AFEF-16BF49E969AB}"/>
              </a:ext>
            </a:extLst>
          </p:cNvPr>
          <p:cNvSpPr/>
          <p:nvPr/>
        </p:nvSpPr>
        <p:spPr>
          <a:xfrm>
            <a:off x="6249716" y="1569763"/>
            <a:ext cx="5761963" cy="2224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 advantages of the feature-based approach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not all NLP tasks can be easily be represented by a Transformer encoder architecture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computational benefits</a:t>
            </a:r>
          </a:p>
          <a:p>
            <a:pPr marL="342900" indent="-342900">
              <a:lnSpc>
                <a:spcPct val="130000"/>
              </a:lnSpc>
              <a:buFontTx/>
              <a:buChar char="-"/>
            </a:pP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0616E07-F5F6-4016-85C8-99E46933A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62" y="2039905"/>
            <a:ext cx="6324522" cy="315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486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7A1FA73-DFC3-44AA-8FBC-FD01AED44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87" y="-135617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Conclusion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82C3B6-6B78-4B62-B6FF-EADD2E9C1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61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6480750-71D5-4999-8BB8-B524AA3A6DE0}"/>
              </a:ext>
            </a:extLst>
          </p:cNvPr>
          <p:cNvSpPr/>
          <p:nvPr/>
        </p:nvSpPr>
        <p:spPr>
          <a:xfrm>
            <a:off x="7734009" y="1354150"/>
            <a:ext cx="3064287" cy="49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49E396C-3216-4C51-A7C2-1645CF78EECC}"/>
              </a:ext>
            </a:extLst>
          </p:cNvPr>
          <p:cNvSpPr/>
          <p:nvPr/>
        </p:nvSpPr>
        <p:spPr>
          <a:xfrm>
            <a:off x="10493829" y="6019717"/>
            <a:ext cx="1107904" cy="49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927D010-7EB6-4361-ADF3-3847A2E2173D}"/>
              </a:ext>
            </a:extLst>
          </p:cNvPr>
          <p:cNvSpPr/>
          <p:nvPr/>
        </p:nvSpPr>
        <p:spPr>
          <a:xfrm>
            <a:off x="8610600" y="6299207"/>
            <a:ext cx="3614944" cy="49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5923A9E-510B-48D9-9907-7583ABEB1392}"/>
              </a:ext>
            </a:extLst>
          </p:cNvPr>
          <p:cNvSpPr/>
          <p:nvPr/>
        </p:nvSpPr>
        <p:spPr>
          <a:xfrm>
            <a:off x="8355770" y="5829065"/>
            <a:ext cx="3064287" cy="49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EC7C0F7-4715-46F9-AFEF-16BF49E969AB}"/>
              </a:ext>
            </a:extLst>
          </p:cNvPr>
          <p:cNvSpPr/>
          <p:nvPr/>
        </p:nvSpPr>
        <p:spPr>
          <a:xfrm>
            <a:off x="772887" y="1354150"/>
            <a:ext cx="7971063" cy="1144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Very deep pretrained bidirectional language model can benefit the downstream task model.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47A1FA73-DFC3-44AA-8FBC-FD01AED44902}"/>
              </a:ext>
            </a:extLst>
          </p:cNvPr>
          <p:cNvSpPr txBox="1">
            <a:spLocks/>
          </p:cNvSpPr>
          <p:nvPr/>
        </p:nvSpPr>
        <p:spPr>
          <a:xfrm>
            <a:off x="772887" y="219247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Think about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EC7C0F7-4715-46F9-AFEF-16BF49E969AB}"/>
              </a:ext>
            </a:extLst>
          </p:cNvPr>
          <p:cNvSpPr/>
          <p:nvPr/>
        </p:nvSpPr>
        <p:spPr>
          <a:xfrm>
            <a:off x="910297" y="3497533"/>
            <a:ext cx="7971063" cy="777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What core information of the language dose BERT </a:t>
            </a: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capture?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</a:t>
            </a: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ow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does this information work on other tasks?</a:t>
            </a:r>
          </a:p>
        </p:txBody>
      </p:sp>
    </p:spTree>
    <p:extLst>
      <p:ext uri="{BB962C8B-B14F-4D97-AF65-F5344CB8AC3E}">
        <p14:creationId xmlns:p14="http://schemas.microsoft.com/office/powerpoint/2010/main" val="26896349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3328" y="235815"/>
            <a:ext cx="10515600" cy="1325563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C00000"/>
                </a:solidFill>
              </a:rPr>
              <a:t>Roadmap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10855" y="2005012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3200" b="1" dirty="0" smtClean="0">
                <a:solidFill>
                  <a:schemeClr val="bg1">
                    <a:lumMod val="50000"/>
                  </a:schemeClr>
                </a:solidFill>
              </a:rPr>
              <a:t>  Language model</a:t>
            </a:r>
          </a:p>
          <a:p>
            <a:r>
              <a:rPr lang="en-US" altLang="zh-CN" sz="3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3200" b="1" dirty="0" smtClean="0">
                <a:solidFill>
                  <a:schemeClr val="bg1">
                    <a:lumMod val="50000"/>
                  </a:schemeClr>
                </a:solidFill>
              </a:rPr>
              <a:t> Attention</a:t>
            </a:r>
          </a:p>
          <a:p>
            <a:r>
              <a:rPr lang="en-US" altLang="zh-CN" sz="3200" b="1" dirty="0" smtClean="0">
                <a:solidFill>
                  <a:schemeClr val="bg1">
                    <a:lumMod val="50000"/>
                  </a:schemeClr>
                </a:solidFill>
              </a:rPr>
              <a:t>  Elmo</a:t>
            </a:r>
          </a:p>
          <a:p>
            <a:r>
              <a:rPr lang="en-US" altLang="zh-CN" sz="3200" b="1" dirty="0" smtClean="0">
                <a:solidFill>
                  <a:schemeClr val="bg1">
                    <a:lumMod val="50000"/>
                  </a:schemeClr>
                </a:solidFill>
              </a:rPr>
              <a:t>  Bert</a:t>
            </a:r>
          </a:p>
          <a:p>
            <a:r>
              <a:rPr lang="en-US" altLang="zh-CN" sz="3200" b="1" dirty="0" smtClean="0">
                <a:solidFill>
                  <a:srgbClr val="C00000"/>
                </a:solidFill>
              </a:rPr>
              <a:t>  </a:t>
            </a:r>
            <a:r>
              <a:rPr lang="en-US" altLang="zh-CN" sz="3200" b="1" dirty="0" err="1" smtClean="0">
                <a:solidFill>
                  <a:srgbClr val="C00000"/>
                </a:solidFill>
              </a:rPr>
              <a:t>QANet</a:t>
            </a:r>
            <a:endParaRPr lang="zh-CN" altLang="en-US" sz="3200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4030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r="2107"/>
          <a:stretch/>
        </p:blipFill>
        <p:spPr>
          <a:xfrm>
            <a:off x="0" y="0"/>
            <a:ext cx="12176567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63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972" y="741611"/>
            <a:ext cx="9530182" cy="547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4878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1081" r="5168"/>
          <a:stretch/>
        </p:blipFill>
        <p:spPr>
          <a:xfrm>
            <a:off x="0" y="0"/>
            <a:ext cx="12176567" cy="686993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64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1745" y="932873"/>
            <a:ext cx="10677237" cy="59251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5" y="1339607"/>
            <a:ext cx="11801036" cy="528950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989" y="2686385"/>
            <a:ext cx="2878138" cy="3339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989" y="3110300"/>
            <a:ext cx="2878138" cy="3339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753" y="4880009"/>
            <a:ext cx="2878138" cy="46784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3710" y="4880009"/>
            <a:ext cx="1810358" cy="46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758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08746" y="3125498"/>
            <a:ext cx="5119253" cy="5967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600" b="1" dirty="0">
                <a:solidFill>
                  <a:srgbClr val="C00000"/>
                </a:solidFill>
              </a:rPr>
              <a:t>	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Challenges of RNN</a:t>
            </a:r>
            <a:endParaRPr lang="en-US" altLang="zh-CN" sz="36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zh-CN" altLang="en-US" sz="3200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95144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806" t="1330" r="4726"/>
          <a:stretch/>
        </p:blipFill>
        <p:spPr>
          <a:xfrm>
            <a:off x="-7717" y="31830"/>
            <a:ext cx="12199717" cy="6869574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725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r="3342"/>
          <a:stretch/>
        </p:blipFill>
        <p:spPr>
          <a:xfrm>
            <a:off x="0" y="55186"/>
            <a:ext cx="12164992" cy="6802814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5851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r="3946"/>
          <a:stretch/>
        </p:blipFill>
        <p:spPr>
          <a:xfrm>
            <a:off x="0" y="0"/>
            <a:ext cx="12164992" cy="683485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1030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07655" y="2635971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Idea </a:t>
            </a:r>
            <a:r>
              <a:rPr lang="en-US" altLang="zh-CN" sz="3600" b="1" dirty="0">
                <a:solidFill>
                  <a:srgbClr val="C00000"/>
                </a:solidFill>
              </a:rPr>
              <a:t>#1: </a:t>
            </a:r>
            <a:endParaRPr lang="en-US" altLang="zh-CN" sz="3600" b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CN" sz="3600" b="1" dirty="0">
                <a:solidFill>
                  <a:srgbClr val="C00000"/>
                </a:solidFill>
              </a:rPr>
              <a:t>	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Combining </a:t>
            </a:r>
            <a:r>
              <a:rPr lang="en-US" altLang="zh-CN" sz="3600" b="1" dirty="0">
                <a:solidFill>
                  <a:srgbClr val="C00000"/>
                </a:solidFill>
              </a:rPr>
              <a:t>convolution &amp; self-attention</a:t>
            </a:r>
          </a:p>
          <a:p>
            <a:pPr marL="0" indent="0">
              <a:buNone/>
            </a:pPr>
            <a:endParaRPr lang="zh-CN" altLang="en-US" sz="3200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127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2377" r="13628"/>
          <a:stretch/>
        </p:blipFill>
        <p:spPr>
          <a:xfrm>
            <a:off x="0" y="-92597"/>
            <a:ext cx="12164992" cy="6950597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6991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r="3585"/>
          <a:stretch/>
        </p:blipFill>
        <p:spPr>
          <a:xfrm>
            <a:off x="0" y="48994"/>
            <a:ext cx="12246015" cy="6809006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5567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1017" r="1419"/>
          <a:stretch/>
        </p:blipFill>
        <p:spPr>
          <a:xfrm>
            <a:off x="0" y="115748"/>
            <a:ext cx="12164993" cy="6920566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754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r="972"/>
          <a:stretch/>
        </p:blipFill>
        <p:spPr>
          <a:xfrm>
            <a:off x="0" y="43978"/>
            <a:ext cx="12188142" cy="6814022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281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707" t="2309" r="2483" b="7273"/>
          <a:stretch/>
        </p:blipFill>
        <p:spPr>
          <a:xfrm>
            <a:off x="406399" y="129309"/>
            <a:ext cx="11277720" cy="5889634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8363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1488" t="1718" r="990"/>
          <a:stretch/>
        </p:blipFill>
        <p:spPr>
          <a:xfrm>
            <a:off x="230910" y="228669"/>
            <a:ext cx="11421406" cy="6426642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3731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75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03880" y="427244"/>
            <a:ext cx="57422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 err="1" smtClean="0">
                <a:solidFill>
                  <a:srgbClr val="C00000"/>
                </a:solidFill>
              </a:rPr>
              <a:t>QANet</a:t>
            </a:r>
            <a:r>
              <a:rPr lang="en-US" altLang="zh-CN" sz="4000" b="1" dirty="0" smtClean="0">
                <a:solidFill>
                  <a:srgbClr val="C00000"/>
                </a:solidFill>
              </a:rPr>
              <a:t> – No Recurrence</a:t>
            </a:r>
            <a:endParaRPr lang="zh-CN" altLang="en-US" sz="4000" b="1" dirty="0">
              <a:solidFill>
                <a:srgbClr val="C0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26" y="1215486"/>
            <a:ext cx="10141528" cy="564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318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76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03880" y="427244"/>
            <a:ext cx="760176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 err="1" smtClean="0">
                <a:solidFill>
                  <a:srgbClr val="C00000"/>
                </a:solidFill>
              </a:rPr>
              <a:t>QANet</a:t>
            </a:r>
            <a:r>
              <a:rPr lang="en-US" altLang="zh-CN" sz="4000" b="1" dirty="0" smtClean="0">
                <a:solidFill>
                  <a:srgbClr val="C00000"/>
                </a:solidFill>
              </a:rPr>
              <a:t> – Separable Convolution</a:t>
            </a:r>
            <a:endParaRPr lang="zh-CN" altLang="en-US" sz="4000" b="1" dirty="0">
              <a:solidFill>
                <a:srgbClr val="C0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26" y="1215486"/>
            <a:ext cx="10141528" cy="56425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48" y="1233584"/>
            <a:ext cx="10743948" cy="560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913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77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03880" y="427244"/>
            <a:ext cx="76161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 err="1" smtClean="0">
                <a:solidFill>
                  <a:srgbClr val="C00000"/>
                </a:solidFill>
              </a:rPr>
              <a:t>QANet</a:t>
            </a:r>
            <a:r>
              <a:rPr lang="en-US" altLang="zh-CN" sz="4000" b="1" dirty="0" smtClean="0">
                <a:solidFill>
                  <a:srgbClr val="C00000"/>
                </a:solidFill>
              </a:rPr>
              <a:t> – Lots of Regularizations</a:t>
            </a:r>
            <a:endParaRPr lang="zh-CN" altLang="en-US" sz="4000" b="1" dirty="0">
              <a:solidFill>
                <a:srgbClr val="C0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26" y="1215486"/>
            <a:ext cx="10141528" cy="56425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48" y="1233584"/>
            <a:ext cx="10743948" cy="56059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b="1346"/>
          <a:stretch/>
        </p:blipFill>
        <p:spPr>
          <a:xfrm>
            <a:off x="875413" y="1215276"/>
            <a:ext cx="11277600" cy="563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338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1158" r="5783" b="-1"/>
          <a:stretch/>
        </p:blipFill>
        <p:spPr>
          <a:xfrm>
            <a:off x="0" y="-60871"/>
            <a:ext cx="12199716" cy="6918871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78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2186"/>
          <a:stretch/>
        </p:blipFill>
        <p:spPr>
          <a:xfrm>
            <a:off x="143082" y="932875"/>
            <a:ext cx="11913552" cy="593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612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07655" y="2635971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Idea #2: </a:t>
            </a:r>
          </a:p>
          <a:p>
            <a:pPr marL="0" indent="0">
              <a:buNone/>
            </a:pPr>
            <a:r>
              <a:rPr lang="en-US" altLang="zh-CN" sz="3600" b="1" dirty="0">
                <a:solidFill>
                  <a:srgbClr val="C00000"/>
                </a:solidFill>
              </a:rPr>
              <a:t>	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Data </a:t>
            </a:r>
            <a:r>
              <a:rPr lang="en-US" altLang="zh-CN" sz="3600" b="1" dirty="0">
                <a:solidFill>
                  <a:srgbClr val="C00000"/>
                </a:solidFill>
              </a:rPr>
              <a:t>Augmentation for Text</a:t>
            </a:r>
          </a:p>
          <a:p>
            <a:pPr marL="0" indent="0">
              <a:buNone/>
            </a:pPr>
            <a:endParaRPr lang="zh-CN" altLang="en-US" sz="3200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6014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1340" r="13441"/>
          <a:stretch/>
        </p:blipFill>
        <p:spPr>
          <a:xfrm>
            <a:off x="0" y="-147488"/>
            <a:ext cx="12164992" cy="700548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807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80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040" y="2032001"/>
            <a:ext cx="9292470" cy="419659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63735" y="602735"/>
            <a:ext cx="119282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C00000"/>
                </a:solidFill>
              </a:rPr>
              <a:t>Data augmentation: popular in </a:t>
            </a:r>
            <a:r>
              <a:rPr lang="en-US" altLang="zh-CN" sz="4000" b="1" dirty="0" smtClean="0">
                <a:solidFill>
                  <a:srgbClr val="C00000"/>
                </a:solidFill>
              </a:rPr>
              <a:t>vision, </a:t>
            </a:r>
            <a:r>
              <a:rPr lang="en-US" altLang="zh-CN" sz="4000" b="1" dirty="0">
                <a:solidFill>
                  <a:srgbClr val="C00000"/>
                </a:solidFill>
              </a:rPr>
              <a:t>but not NLP</a:t>
            </a:r>
            <a:endParaRPr lang="zh-CN" altLang="en-US" sz="4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6068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807" t="1897" r="1015"/>
          <a:stretch/>
        </p:blipFill>
        <p:spPr>
          <a:xfrm>
            <a:off x="0" y="314193"/>
            <a:ext cx="12188144" cy="661924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81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1095"/>
            <a:ext cx="12173528" cy="488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5315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3401" y="8625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4000" b="1" dirty="0" err="1" smtClean="0">
                <a:solidFill>
                  <a:srgbClr val="C00000"/>
                </a:solidFill>
              </a:rPr>
              <a:t>QANet</a:t>
            </a:r>
            <a:r>
              <a:rPr lang="en-US" altLang="zh-CN" sz="4000" b="1" dirty="0" smtClean="0">
                <a:solidFill>
                  <a:srgbClr val="C00000"/>
                </a:solidFill>
              </a:rPr>
              <a:t> augmentation</a:t>
            </a:r>
            <a:endParaRPr lang="en-US" altLang="zh-CN" sz="40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zh-CN" altLang="en-US" sz="3200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82</a:t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1" y="1906258"/>
            <a:ext cx="10880434" cy="463265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834910" y="1499981"/>
            <a:ext cx="4828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Any other methods except for back-translation</a:t>
            </a:r>
          </a:p>
          <a:p>
            <a:r>
              <a:rPr lang="en-US" altLang="zh-CN" dirty="0"/>
              <a:t>f</a:t>
            </a:r>
            <a:r>
              <a:rPr lang="en-US" altLang="zh-CN" dirty="0" smtClean="0"/>
              <a:t>or data augmentation? </a:t>
            </a:r>
            <a:endParaRPr lang="zh-CN" altLang="en-US" dirty="0"/>
          </a:p>
        </p:txBody>
      </p:sp>
      <p:sp>
        <p:nvSpPr>
          <p:cNvPr id="6" name="椭圆形标注 5"/>
          <p:cNvSpPr/>
          <p:nvPr/>
        </p:nvSpPr>
        <p:spPr>
          <a:xfrm>
            <a:off x="6391564" y="1392002"/>
            <a:ext cx="5253440" cy="799951"/>
          </a:xfrm>
          <a:prstGeom prst="wedgeEllipseCallout">
            <a:avLst>
              <a:gd name="adj1" fmla="val 38293"/>
              <a:gd name="adj2" fmla="val 85696"/>
            </a:avLst>
          </a:prstGeom>
          <a:noFill/>
          <a:ln>
            <a:solidFill>
              <a:srgbClr val="2E7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0335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07655" y="2635971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Idea #3: </a:t>
            </a:r>
          </a:p>
          <a:p>
            <a:pPr marL="0" indent="0">
              <a:buNone/>
            </a:pPr>
            <a:r>
              <a:rPr lang="en-US" altLang="zh-CN" sz="3600" b="1" dirty="0">
                <a:solidFill>
                  <a:srgbClr val="C00000"/>
                </a:solidFill>
              </a:rPr>
              <a:t>	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Deep </a:t>
            </a:r>
            <a:r>
              <a:rPr lang="en-US" altLang="zh-CN" sz="3600" b="1" dirty="0">
                <a:solidFill>
                  <a:srgbClr val="C00000"/>
                </a:solidFill>
              </a:rPr>
              <a:t>Embedding through Transfer Learning</a:t>
            </a:r>
          </a:p>
          <a:p>
            <a:pPr marL="0" indent="0">
              <a:buNone/>
            </a:pPr>
            <a:endParaRPr lang="zh-CN" altLang="en-US" sz="3200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24355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148" y="23336"/>
            <a:ext cx="12215148" cy="6834664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84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691" y="1385455"/>
            <a:ext cx="6733309" cy="464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135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2103" r="763"/>
          <a:stretch/>
        </p:blipFill>
        <p:spPr>
          <a:xfrm>
            <a:off x="0" y="0"/>
            <a:ext cx="12292314" cy="6859466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9395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3875" t="847" r="1173"/>
          <a:stretch/>
        </p:blipFill>
        <p:spPr>
          <a:xfrm>
            <a:off x="295565" y="0"/>
            <a:ext cx="11523356" cy="6454586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1396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2616" y="2612408"/>
            <a:ext cx="2400911" cy="1325563"/>
          </a:xfrm>
        </p:spPr>
        <p:txBody>
          <a:bodyPr>
            <a:normAutofit/>
          </a:bodyPr>
          <a:lstStyle/>
          <a:p>
            <a:r>
              <a:rPr lang="en-US" altLang="zh-CN" sz="4800" b="1" dirty="0" smtClean="0">
                <a:solidFill>
                  <a:srgbClr val="C00000"/>
                </a:solidFill>
              </a:rPr>
              <a:t>Thanks !</a:t>
            </a:r>
            <a:endParaRPr lang="zh-CN" altLang="en-US" sz="48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662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3493" t="2425" r="4394"/>
          <a:stretch/>
        </p:blipFill>
        <p:spPr>
          <a:xfrm>
            <a:off x="-19291" y="104172"/>
            <a:ext cx="12211291" cy="666123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10914927" y="3946967"/>
            <a:ext cx="914400" cy="11575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29BF-5FCA-4413-A1FF-FA92A8AADDF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6434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870</TotalTime>
  <Words>1179</Words>
  <Application>Microsoft Office PowerPoint</Application>
  <PresentationFormat>宽屏</PresentationFormat>
  <Paragraphs>275</Paragraphs>
  <Slides>87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87</vt:i4>
      </vt:variant>
    </vt:vector>
  </HeadingPairs>
  <TitlesOfParts>
    <vt:vector size="92" baseType="lpstr">
      <vt:lpstr>等线</vt:lpstr>
      <vt:lpstr>等线 Light</vt:lpstr>
      <vt:lpstr>Microsoft YaHei</vt:lpstr>
      <vt:lpstr>Arial</vt:lpstr>
      <vt:lpstr>Office 主题​​</vt:lpstr>
      <vt:lpstr>Moving towards end-to-end systems                        - Attention Mechanism &amp; Pretrained Technic</vt:lpstr>
      <vt:lpstr>Roadmap</vt:lpstr>
      <vt:lpstr>Roadmap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Roadmap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Attention Is All You Need</vt:lpstr>
      <vt:lpstr>Attention Is All You Need</vt:lpstr>
      <vt:lpstr>Attention Is All You Need </vt:lpstr>
      <vt:lpstr>Attention Is All You Need</vt:lpstr>
      <vt:lpstr>Attention Is All You Need</vt:lpstr>
      <vt:lpstr>Attention Is All You Need</vt:lpstr>
      <vt:lpstr>Attention Is All You Need</vt:lpstr>
      <vt:lpstr>Attention Is All You Need</vt:lpstr>
      <vt:lpstr>Attention Is All You Need</vt:lpstr>
      <vt:lpstr>Attention Is All You Need</vt:lpstr>
      <vt:lpstr>Attention Is All You Need</vt:lpstr>
      <vt:lpstr>Attention Is All You Need</vt:lpstr>
      <vt:lpstr>Attention Is All You Need</vt:lpstr>
      <vt:lpstr>Attention Is All You Need</vt:lpstr>
      <vt:lpstr>Attention Is All You Need</vt:lpstr>
      <vt:lpstr>Attention Is All You Need</vt:lpstr>
      <vt:lpstr>Roadmap</vt:lpstr>
      <vt:lpstr>Deep contextualized word representations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Roadmap</vt:lpstr>
      <vt:lpstr>BERT</vt:lpstr>
      <vt:lpstr>BERT</vt:lpstr>
      <vt:lpstr>BERT</vt:lpstr>
      <vt:lpstr>BERT</vt:lpstr>
      <vt:lpstr>BERT-Model Architecture</vt:lpstr>
      <vt:lpstr>BERT-Input Representation </vt:lpstr>
      <vt:lpstr>BERT-Pretrained Task</vt:lpstr>
      <vt:lpstr>BERT-Pretrained Task 1</vt:lpstr>
      <vt:lpstr>BERT-Pretrained Task 2</vt:lpstr>
      <vt:lpstr>BERT-Fine Tuning</vt:lpstr>
      <vt:lpstr>BERT-GLUE Result</vt:lpstr>
      <vt:lpstr>BERT-SQUAD Result</vt:lpstr>
      <vt:lpstr>BERT-Name Entity Recognition Result</vt:lpstr>
      <vt:lpstr>BERT-Ablation Studies</vt:lpstr>
      <vt:lpstr>BERT-Feature-Based Approach with BERT</vt:lpstr>
      <vt:lpstr>Conclusion</vt:lpstr>
      <vt:lpstr>Roadmap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 ying</dc:creator>
  <cp:lastModifiedBy>A ying</cp:lastModifiedBy>
  <cp:revision>84</cp:revision>
  <dcterms:created xsi:type="dcterms:W3CDTF">2018-11-13T21:25:52Z</dcterms:created>
  <dcterms:modified xsi:type="dcterms:W3CDTF">2018-11-15T01:05:51Z</dcterms:modified>
</cp:coreProperties>
</file>